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35"/>
  </p:notesMasterIdLst>
  <p:sldIdLst>
    <p:sldId id="275" r:id="rId2"/>
    <p:sldId id="289" r:id="rId3"/>
    <p:sldId id="276" r:id="rId4"/>
    <p:sldId id="277" r:id="rId5"/>
    <p:sldId id="278" r:id="rId6"/>
    <p:sldId id="279" r:id="rId7"/>
    <p:sldId id="280" r:id="rId8"/>
    <p:sldId id="281" r:id="rId9"/>
    <p:sldId id="282" r:id="rId10"/>
    <p:sldId id="283" r:id="rId11"/>
    <p:sldId id="284" r:id="rId12"/>
    <p:sldId id="285" r:id="rId13"/>
    <p:sldId id="286" r:id="rId14"/>
    <p:sldId id="287" r:id="rId15"/>
    <p:sldId id="288" r:id="rId16"/>
    <p:sldId id="274" r:id="rId17"/>
    <p:sldId id="257" r:id="rId18"/>
    <p:sldId id="258" r:id="rId19"/>
    <p:sldId id="259" r:id="rId20"/>
    <p:sldId id="260" r:id="rId21"/>
    <p:sldId id="261" r:id="rId22"/>
    <p:sldId id="262" r:id="rId23"/>
    <p:sldId id="263" r:id="rId24"/>
    <p:sldId id="264" r:id="rId25"/>
    <p:sldId id="266" r:id="rId26"/>
    <p:sldId id="267" r:id="rId27"/>
    <p:sldId id="268" r:id="rId28"/>
    <p:sldId id="269" r:id="rId29"/>
    <p:sldId id="270" r:id="rId30"/>
    <p:sldId id="271" r:id="rId31"/>
    <p:sldId id="272" r:id="rId32"/>
    <p:sldId id="292" r:id="rId33"/>
    <p:sldId id="291"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039" autoAdjust="0"/>
  </p:normalViewPr>
  <p:slideViewPr>
    <p:cSldViewPr>
      <p:cViewPr varScale="1">
        <p:scale>
          <a:sx n="66" d="100"/>
          <a:sy n="66" d="100"/>
        </p:scale>
        <p:origin x="-1506"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F1EAAE-AAB6-4AD4-9656-572CEABBD44A}" type="datetimeFigureOut">
              <a:rPr lang="en-US" smtClean="0"/>
              <a:pPr/>
              <a:t>28-Aug-13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186793-3481-4AE1-A79C-793D73FA2D2D}"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normally takes 10,000 years without any eruptions or seismic activity to be declare extinct.</a:t>
            </a:r>
            <a:endParaRPr lang="en-US" dirty="0"/>
          </a:p>
        </p:txBody>
      </p:sp>
      <p:sp>
        <p:nvSpPr>
          <p:cNvPr id="4" name="Slide Number Placeholder 3"/>
          <p:cNvSpPr>
            <a:spLocks noGrp="1"/>
          </p:cNvSpPr>
          <p:nvPr>
            <p:ph type="sldNum" sz="quarter" idx="10"/>
          </p:nvPr>
        </p:nvSpPr>
        <p:spPr/>
        <p:txBody>
          <a:bodyPr/>
          <a:lstStyle/>
          <a:p>
            <a:fld id="{0B186793-3481-4AE1-A79C-793D73FA2D2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Conservative plate boundaries</a:t>
            </a:r>
            <a:r>
              <a:rPr lang="id-ID" sz="1200" b="0" i="0" kern="120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are faults that occur when two plates slide against one another</a:t>
            </a:r>
            <a:endParaRPr lang="id-ID" sz="1200" b="0" i="0" kern="1200" dirty="0" smtClean="0">
              <a:solidFill>
                <a:schemeClr val="tx1"/>
              </a:solidFill>
              <a:latin typeface="+mn-lt"/>
              <a:ea typeface="+mn-ea"/>
              <a:cs typeface="+mn-cs"/>
            </a:endParaRPr>
          </a:p>
          <a:p>
            <a:r>
              <a:rPr lang="en-US" sz="1200" b="0" i="0" kern="1200" dirty="0" smtClean="0">
                <a:solidFill>
                  <a:schemeClr val="tx1"/>
                </a:solidFill>
                <a:latin typeface="+mn-lt"/>
                <a:ea typeface="+mn-ea"/>
                <a:cs typeface="+mn-cs"/>
              </a:rPr>
              <a:t>constructive plate boundaries two plates move away from each other causing new oceanic crust to be formed.</a:t>
            </a:r>
            <a:endParaRPr lang="id-ID" sz="1200" b="0" i="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0B186793-3481-4AE1-A79C-793D73FA2D2D}" type="slidenum">
              <a:rPr lang="en-US" smtClean="0"/>
              <a:pPr/>
              <a:t>26</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16" name="Slide Number Placeholder 15"/>
          <p:cNvSpPr>
            <a:spLocks noGrp="1"/>
          </p:cNvSpPr>
          <p:nvPr>
            <p:ph type="sldNum" sz="quarter" idx="11"/>
          </p:nvPr>
        </p:nvSpPr>
        <p:spPr/>
        <p:txBody>
          <a:bodyPr/>
          <a:lstStyle/>
          <a:p>
            <a:fld id="{D6512786-493A-4D8B-B46D-42088FB4B6EF}"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12786-493A-4D8B-B46D-42088FB4B6E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12786-493A-4D8B-B46D-42088FB4B6EF}"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dirty="0"/>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9B734C90-3E10-4BE3-A96C-3B69CD088E5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35D8EF4-CC4E-4647-882C-507D99DD732A}" type="datetimeFigureOut">
              <a:rPr lang="en-US" smtClean="0"/>
              <a:pPr/>
              <a:t>28-Aug-13</a:t>
            </a:fld>
            <a:endParaRPr lang="en-US" dirty="0"/>
          </a:p>
        </p:txBody>
      </p:sp>
      <p:sp>
        <p:nvSpPr>
          <p:cNvPr id="15" name="Slide Number Placeholder 14"/>
          <p:cNvSpPr>
            <a:spLocks noGrp="1"/>
          </p:cNvSpPr>
          <p:nvPr>
            <p:ph type="sldNum" sz="quarter" idx="15"/>
          </p:nvPr>
        </p:nvSpPr>
        <p:spPr/>
        <p:txBody>
          <a:bodyPr/>
          <a:lstStyle>
            <a:lvl1pPr algn="ctr">
              <a:defRPr/>
            </a:lvl1pPr>
          </a:lstStyle>
          <a:p>
            <a:fld id="{D6512786-493A-4D8B-B46D-42088FB4B6EF}" type="slidenum">
              <a:rPr lang="en-US" smtClean="0"/>
              <a:pPr/>
              <a:t>‹#›</a:t>
            </a:fld>
            <a:endParaRPr lang="en-US" dirty="0"/>
          </a:p>
        </p:txBody>
      </p:sp>
      <p:sp>
        <p:nvSpPr>
          <p:cNvPr id="16" name="Footer Placeholder 15"/>
          <p:cNvSpPr>
            <a:spLocks noGrp="1"/>
          </p:cNvSpPr>
          <p:nvPr>
            <p:ph type="ftr" sz="quarter" idx="16"/>
          </p:nvPr>
        </p:nvSpPr>
        <p:spPr/>
        <p:txBody>
          <a:bodyPr/>
          <a:lstStyle/>
          <a:p>
            <a:endParaRPr lang="en-US" dirty="0"/>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512786-493A-4D8B-B46D-42088FB4B6EF}" type="slidenum">
              <a:rPr lang="en-US" smtClean="0"/>
              <a:pPr/>
              <a:t>‹#›</a:t>
            </a:fld>
            <a:endParaRPr lang="en-US" dirty="0"/>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6512786-493A-4D8B-B46D-42088FB4B6EF}"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6512786-493A-4D8B-B46D-42088FB4B6EF}" type="slidenum">
              <a:rPr lang="en-US" smtClean="0"/>
              <a:pPr/>
              <a:t>‹#›</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7" name="Date Placeholder 6"/>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6512786-493A-4D8B-B46D-42088FB4B6EF}" type="slidenum">
              <a:rPr lang="en-US" smtClean="0"/>
              <a:pPr/>
              <a:t>‹#›</a:t>
            </a:fld>
            <a:endParaRPr lang="en-US" dirty="0"/>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6512786-493A-4D8B-B46D-42088FB4B6E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D35D8EF4-CC4E-4647-882C-507D99DD732A}" type="datetimeFigureOut">
              <a:rPr lang="en-US" smtClean="0"/>
              <a:pPr/>
              <a:t>28-Aug-13</a:t>
            </a:fld>
            <a:endParaRPr lang="en-US" dirty="0"/>
          </a:p>
        </p:txBody>
      </p:sp>
      <p:sp>
        <p:nvSpPr>
          <p:cNvPr id="9" name="Slide Number Placeholder 8"/>
          <p:cNvSpPr>
            <a:spLocks noGrp="1"/>
          </p:cNvSpPr>
          <p:nvPr>
            <p:ph type="sldNum" sz="quarter" idx="15"/>
          </p:nvPr>
        </p:nvSpPr>
        <p:spPr/>
        <p:txBody>
          <a:bodyPr/>
          <a:lstStyle/>
          <a:p>
            <a:fld id="{D6512786-493A-4D8B-B46D-42088FB4B6EF}"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D35D8EF4-CC4E-4647-882C-507D99DD732A}" type="datetimeFigureOut">
              <a:rPr lang="en-US" smtClean="0"/>
              <a:pPr/>
              <a:t>28-Aug-13</a:t>
            </a:fld>
            <a:endParaRPr lang="en-US" dirty="0"/>
          </a:p>
        </p:txBody>
      </p:sp>
      <p:sp>
        <p:nvSpPr>
          <p:cNvPr id="9" name="Slide Number Placeholder 8"/>
          <p:cNvSpPr>
            <a:spLocks noGrp="1"/>
          </p:cNvSpPr>
          <p:nvPr>
            <p:ph type="sldNum" sz="quarter" idx="11"/>
          </p:nvPr>
        </p:nvSpPr>
        <p:spPr/>
        <p:txBody>
          <a:bodyPr/>
          <a:lstStyle/>
          <a:p>
            <a:fld id="{D6512786-493A-4D8B-B46D-42088FB4B6EF}"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D35D8EF4-CC4E-4647-882C-507D99DD732A}" type="datetimeFigureOut">
              <a:rPr lang="en-US" smtClean="0"/>
              <a:pPr/>
              <a:t>28-Aug-13</a:t>
            </a:fld>
            <a:endParaRPr lang="en-US" dirty="0"/>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en-US" dirty="0"/>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6512786-493A-4D8B-B46D-42088FB4B6EF}" type="slidenum">
              <a:rPr lang="en-US" smtClean="0"/>
              <a:pPr/>
              <a:t>‹#›</a:t>
            </a:fld>
            <a:endParaRPr lang="en-US" dirty="0"/>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p:txBody>
          <a:bodyPr>
            <a:normAutofit fontScale="92500" lnSpcReduction="10000"/>
          </a:bodyPr>
          <a:lstStyle/>
          <a:p>
            <a:r>
              <a:rPr lang="en-US" dirty="0"/>
              <a:t>By: (9b)</a:t>
            </a:r>
          </a:p>
          <a:p>
            <a:r>
              <a:rPr lang="en-US" dirty="0" err="1"/>
              <a:t>Maria.A.S</a:t>
            </a:r>
            <a:endParaRPr lang="en-US" dirty="0"/>
          </a:p>
          <a:p>
            <a:r>
              <a:rPr lang="en-US" dirty="0" err="1"/>
              <a:t>William.P.I</a:t>
            </a:r>
            <a:endParaRPr lang="en-US" dirty="0"/>
          </a:p>
        </p:txBody>
      </p:sp>
      <p:sp>
        <p:nvSpPr>
          <p:cNvPr id="2050" name="Rectangle 2"/>
          <p:cNvSpPr>
            <a:spLocks noGrp="1" noChangeArrowheads="1"/>
          </p:cNvSpPr>
          <p:nvPr>
            <p:ph type="ctrTitle"/>
          </p:nvPr>
        </p:nvSpPr>
        <p:spPr/>
        <p:txBody>
          <a:bodyPr/>
          <a:lstStyle/>
          <a:p>
            <a:r>
              <a:rPr lang="id-ID" dirty="0" smtClean="0"/>
              <a:t>Geography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p:txBody>
          <a:bodyPr/>
          <a:lstStyle/>
          <a:p>
            <a:r>
              <a:rPr lang="en-US"/>
              <a:t>Mauna Loa, Kilauea (Hawaii) and Teidi (Tenerife) are located over </a:t>
            </a:r>
            <a:r>
              <a:rPr lang="en-US">
                <a:solidFill>
                  <a:srgbClr val="FF0066"/>
                </a:solidFill>
              </a:rPr>
              <a:t>hot spots</a:t>
            </a:r>
            <a:r>
              <a:rPr lang="en-US"/>
              <a:t>.</a:t>
            </a:r>
          </a:p>
          <a:p>
            <a:r>
              <a:rPr lang="en-US">
                <a:solidFill>
                  <a:srgbClr val="FF0066"/>
                </a:solidFill>
              </a:rPr>
              <a:t>Hot spots</a:t>
            </a:r>
            <a:r>
              <a:rPr lang="en-US"/>
              <a:t>=&gt; isolated plumes of rising magma that have burned through the crust to create active volcanoes.</a:t>
            </a:r>
          </a:p>
          <a:p>
            <a:pPr>
              <a:buFontTx/>
              <a:buNone/>
            </a:pPr>
            <a:endParaRPr lang="en-US"/>
          </a:p>
          <a:p>
            <a:endParaRPr lang="en-US"/>
          </a:p>
        </p:txBody>
      </p:sp>
      <p:sp>
        <p:nvSpPr>
          <p:cNvPr id="11266" name="Rectangle 2"/>
          <p:cNvSpPr>
            <a:spLocks noGrp="1" noChangeArrowheads="1"/>
          </p:cNvSpPr>
          <p:nvPr>
            <p:ph type="title"/>
          </p:nvPr>
        </p:nvSpPr>
        <p:spPr/>
        <p:txBody>
          <a:bodyPr/>
          <a:lstStyle/>
          <a:p>
            <a:endParaRPr lang="en-US"/>
          </a:p>
        </p:txBody>
      </p:sp>
      <p:pic>
        <p:nvPicPr>
          <p:cNvPr id="11269" name="Picture 5" descr="ANd9GcQlABYGwRcsUaswX9MdXxlhujo05hTBmWZzEITZppzPWFh3ORIY"/>
          <p:cNvPicPr>
            <a:picLocks noChangeAspect="1" noChangeArrowheads="1"/>
          </p:cNvPicPr>
          <p:nvPr/>
        </p:nvPicPr>
        <p:blipFill>
          <a:blip r:embed="rId2" cstate="print"/>
          <a:srcRect/>
          <a:stretch>
            <a:fillRect/>
          </a:stretch>
        </p:blipFill>
        <p:spPr bwMode="auto">
          <a:xfrm>
            <a:off x="4953000" y="4572000"/>
            <a:ext cx="3762375" cy="1600200"/>
          </a:xfrm>
          <a:prstGeom prst="rect">
            <a:avLst/>
          </a:prstGeom>
          <a:noFill/>
        </p:spPr>
      </p:pic>
      <p:pic>
        <p:nvPicPr>
          <p:cNvPr id="11271" name="Picture 7" descr="ANd9GcRzXODcvzfAHqEZ_dvI4dAa53MwN6197HjCBmtuni-GrsX7nWZk"/>
          <p:cNvPicPr>
            <a:picLocks noChangeAspect="1" noChangeArrowheads="1"/>
          </p:cNvPicPr>
          <p:nvPr/>
        </p:nvPicPr>
        <p:blipFill>
          <a:blip r:embed="rId3" cstate="print"/>
          <a:srcRect/>
          <a:stretch>
            <a:fillRect/>
          </a:stretch>
        </p:blipFill>
        <p:spPr bwMode="auto">
          <a:xfrm>
            <a:off x="762000" y="4419600"/>
            <a:ext cx="3505200" cy="187642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sz="2400"/>
              <a:t>=&gt; Result of a sudden release of energy in the Earth's crust that creates seismic waves </a:t>
            </a:r>
          </a:p>
          <a:p>
            <a:r>
              <a:rPr lang="en-US" sz="2400"/>
              <a:t>About 500,000 earthquakes are detected each year by sensitive instruments</a:t>
            </a:r>
          </a:p>
          <a:p>
            <a:r>
              <a:rPr lang="en-US" sz="2400"/>
              <a:t>Most of them occur in linear chains ( such as along the west coast of South America)</a:t>
            </a:r>
          </a:p>
          <a:p>
            <a:r>
              <a:rPr lang="en-US" sz="2400"/>
              <a:t>Some earthquakes appear from plate boundaries (mid-west of USA), plate movement.</a:t>
            </a:r>
          </a:p>
        </p:txBody>
      </p:sp>
      <p:sp>
        <p:nvSpPr>
          <p:cNvPr id="12290" name="Rectangle 2"/>
          <p:cNvSpPr>
            <a:spLocks noGrp="1" noChangeArrowheads="1"/>
          </p:cNvSpPr>
          <p:nvPr>
            <p:ph type="title"/>
          </p:nvPr>
        </p:nvSpPr>
        <p:spPr/>
        <p:txBody>
          <a:bodyPr/>
          <a:lstStyle/>
          <a:p>
            <a:r>
              <a:rPr lang="en-US"/>
              <a:t>Earthquake</a:t>
            </a:r>
          </a:p>
        </p:txBody>
      </p:sp>
      <p:pic>
        <p:nvPicPr>
          <p:cNvPr id="12295" name="Picture 7" descr="ANd9GcQf9yPJKQ3gvHpZC-cqheAmk0LuMq58n-cyGWTFLIZC138bpYcKmDDcFjzA"/>
          <p:cNvPicPr>
            <a:picLocks noChangeAspect="1" noChangeArrowheads="1"/>
          </p:cNvPicPr>
          <p:nvPr/>
        </p:nvPicPr>
        <p:blipFill>
          <a:blip r:embed="rId2" cstate="print"/>
          <a:srcRect/>
          <a:stretch>
            <a:fillRect/>
          </a:stretch>
        </p:blipFill>
        <p:spPr bwMode="auto">
          <a:xfrm>
            <a:off x="5791200" y="4800600"/>
            <a:ext cx="3352800" cy="20574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p:txBody>
          <a:bodyPr/>
          <a:lstStyle/>
          <a:p>
            <a:pPr marL="609600" indent="-609600">
              <a:lnSpc>
                <a:spcPct val="90000"/>
              </a:lnSpc>
            </a:pPr>
            <a:r>
              <a:rPr lang="en-US" sz="2400"/>
              <a:t>Some earthquakes are the result of human activity.</a:t>
            </a:r>
          </a:p>
          <a:p>
            <a:pPr marL="609600" indent="-609600">
              <a:lnSpc>
                <a:spcPct val="90000"/>
              </a:lnSpc>
            </a:pPr>
            <a:r>
              <a:rPr lang="en-US" sz="2400"/>
              <a:t>Examples:</a:t>
            </a:r>
          </a:p>
          <a:p>
            <a:pPr marL="609600" indent="-609600">
              <a:lnSpc>
                <a:spcPct val="90000"/>
              </a:lnSpc>
              <a:buFontTx/>
              <a:buAutoNum type="alphaLcPeriod"/>
            </a:pPr>
            <a:r>
              <a:rPr lang="en-US" sz="2400"/>
              <a:t>Build large dams and deep reservoirs (increases pressure underground)</a:t>
            </a:r>
          </a:p>
          <a:p>
            <a:pPr marL="609600" indent="-609600">
              <a:lnSpc>
                <a:spcPct val="90000"/>
              </a:lnSpc>
              <a:buFontTx/>
              <a:buAutoNum type="alphaLcPeriod"/>
            </a:pPr>
            <a:r>
              <a:rPr lang="en-US" sz="2400"/>
              <a:t>Mining removes underground rocks and minerals</a:t>
            </a:r>
          </a:p>
          <a:p>
            <a:pPr marL="609600" indent="-609600">
              <a:lnSpc>
                <a:spcPct val="90000"/>
              </a:lnSpc>
              <a:buFontTx/>
              <a:buAutoNum type="alphaLcPeriod"/>
            </a:pPr>
            <a:r>
              <a:rPr lang="en-US" sz="2400"/>
              <a:t>Testing of nuclear weapons underground</a:t>
            </a:r>
          </a:p>
          <a:p>
            <a:pPr marL="609600" indent="-609600">
              <a:lnSpc>
                <a:spcPct val="90000"/>
              </a:lnSpc>
              <a:buFontTx/>
              <a:buNone/>
            </a:pPr>
            <a:r>
              <a:rPr lang="en-US" sz="2400"/>
              <a:t>=&gt; trigger earthquakes (the very long reach of very large earthquakes)</a:t>
            </a:r>
          </a:p>
        </p:txBody>
      </p:sp>
      <p:sp>
        <p:nvSpPr>
          <p:cNvPr id="13314" name="Rectangle 2"/>
          <p:cNvSpPr>
            <a:spLocks noGrp="1" noChangeArrowheads="1"/>
          </p:cNvSpPr>
          <p:nvPr>
            <p:ph type="title"/>
          </p:nvPr>
        </p:nvSpPr>
        <p:spPr/>
        <p:txBody>
          <a:bodyPr/>
          <a:lstStyle/>
          <a:p>
            <a:endParaRPr lang="en-US"/>
          </a:p>
        </p:txBody>
      </p:sp>
      <p:pic>
        <p:nvPicPr>
          <p:cNvPr id="13317" name="Picture 5" descr="ANd9GcTi_1HH2ggpKfPbijSDxRZdb38am-1P4gVWWFPjmwjfTbc_WCLhJI7cFfk"/>
          <p:cNvPicPr>
            <a:picLocks noChangeAspect="1" noChangeArrowheads="1"/>
          </p:cNvPicPr>
          <p:nvPr/>
        </p:nvPicPr>
        <p:blipFill>
          <a:blip r:embed="rId2" cstate="print"/>
          <a:srcRect/>
          <a:stretch>
            <a:fillRect/>
          </a:stretch>
        </p:blipFill>
        <p:spPr bwMode="auto">
          <a:xfrm>
            <a:off x="5334000" y="4572000"/>
            <a:ext cx="3581400" cy="187642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t>World’s main fold mountains are related to the main collision zones (destructive plate margins and collision margins)</a:t>
            </a:r>
          </a:p>
          <a:p>
            <a:r>
              <a:rPr lang="en-US"/>
              <a:t>In contrast, older fold mountains are related to folding between 250 and 450 million years ago, when the location of plate boundaries was different from that of today.</a:t>
            </a:r>
          </a:p>
        </p:txBody>
      </p:sp>
      <p:sp>
        <p:nvSpPr>
          <p:cNvPr id="14338" name="Rectangle 2"/>
          <p:cNvSpPr>
            <a:spLocks noGrp="1" noChangeArrowheads="1"/>
          </p:cNvSpPr>
          <p:nvPr>
            <p:ph type="title"/>
          </p:nvPr>
        </p:nvSpPr>
        <p:spPr/>
        <p:txBody>
          <a:bodyPr/>
          <a:lstStyle/>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404" name="Group 44"/>
          <p:cNvGraphicFramePr>
            <a:graphicFrameLocks noGrp="1"/>
          </p:cNvGraphicFramePr>
          <p:nvPr>
            <p:ph type="tbl" idx="1"/>
          </p:nvPr>
        </p:nvGraphicFramePr>
        <p:xfrm>
          <a:off x="457200" y="381000"/>
          <a:ext cx="8229600" cy="6548120"/>
        </p:xfrm>
        <a:graphic>
          <a:graphicData uri="http://schemas.openxmlformats.org/drawingml/2006/table">
            <a:tbl>
              <a:tblPr/>
              <a:tblGrid>
                <a:gridCol w="2438400"/>
                <a:gridCol w="5791200"/>
              </a:tblGrid>
              <a:tr h="1346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Constructive Margins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smtClean="0">
                          <a:ln>
                            <a:noFill/>
                          </a:ln>
                          <a:solidFill>
                            <a:srgbClr val="FF0066"/>
                          </a:solidFill>
                          <a:effectLst/>
                          <a:latin typeface="Arial" charset="0"/>
                        </a:rPr>
                        <a:t>caused when two plates move away from each other (diverge). When they move apart from each other a ‘gap’ is created. The gap is filled with hot, molten lava that solidifies when it reaches the surface (meeting either the sea or air). Land is therefore formed. Earthquakes and volcanoes are associated with constructive plate margins</a:t>
                      </a:r>
                      <a:r>
                        <a:rPr kumimoji="0" lang="en-GB" sz="1600" b="0" i="0" u="none" strike="noStrike" cap="none" normalizeH="0" baseline="0" smtClean="0">
                          <a:ln>
                            <a:noFill/>
                          </a:ln>
                          <a:solidFill>
                            <a:schemeClr val="tx1"/>
                          </a:solidFill>
                          <a:effectLst/>
                          <a:latin typeface="Arial" charset="0"/>
                        </a:rPr>
                        <a:t>.</a:t>
                      </a:r>
                      <a:endParaRPr kumimoji="0" lang="en-US"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90817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Destructive Margins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66"/>
                          </a:solidFill>
                          <a:effectLst/>
                          <a:latin typeface="Arial" charset="0"/>
                        </a:rPr>
                        <a:t>the heavier oceanic crust slides under the lighter, less dense continental crust.</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66"/>
                          </a:solidFill>
                          <a:effectLst/>
                          <a:latin typeface="Arial" charset="0"/>
                        </a:rPr>
                        <a:t>This results in both volcanoes and earthquakes, due to land being lost (destroyed).</a:t>
                      </a:r>
                      <a:endParaRPr kumimoji="0" lang="en-US" sz="2000" b="0" i="0" u="none" strike="noStrike" cap="none" normalizeH="0" baseline="0" smtClean="0">
                        <a:ln>
                          <a:noFill/>
                        </a:ln>
                        <a:solidFill>
                          <a:srgbClr val="FF00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7748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Collision Plate Margins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rgbClr val="FF0066"/>
                          </a:solidFill>
                          <a:effectLst/>
                          <a:latin typeface="Arial" charset="0"/>
                        </a:rPr>
                        <a:t>occur where two continental crust plates meet. As they are the same density neither is able to slide under the other one. Therefore, fold mountains are created. Earthquakes are common at collision plate boundaries.</a:t>
                      </a:r>
                      <a:endParaRPr kumimoji="0" lang="en-US" sz="2000" b="0"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ConservativeMargins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GB" sz="1800" b="1" i="0" u="none" strike="noStrike" cap="none" normalizeH="0" baseline="0" smtClean="0">
                          <a:ln>
                            <a:noFill/>
                          </a:ln>
                          <a:solidFill>
                            <a:srgbClr val="FF0066"/>
                          </a:solidFill>
                          <a:effectLst/>
                          <a:latin typeface="Arial" charset="0"/>
                        </a:rPr>
                        <a:t>They are caused by the friction as the plates rub next to each other</a:t>
                      </a:r>
                      <a:r>
                        <a:rPr kumimoji="0" lang="en-GB" sz="1800" b="0" i="0" u="none" strike="noStrike" cap="none" normalizeH="0" baseline="0" smtClean="0">
                          <a:ln>
                            <a:noFill/>
                          </a:ln>
                          <a:solidFill>
                            <a:srgbClr val="FF0066"/>
                          </a:solidFill>
                          <a:effectLst/>
                          <a:latin typeface="Arial" charset="0"/>
                        </a:rPr>
                        <a:t>.</a:t>
                      </a:r>
                      <a:endParaRPr kumimoji="0" lang="en-US" sz="1800" b="0" i="0" u="none" strike="noStrike" cap="none" normalizeH="0" baseline="0" smtClean="0">
                        <a:ln>
                          <a:noFill/>
                        </a:ln>
                        <a:solidFill>
                          <a:srgbClr val="FF0066"/>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smtClean="0">
                        <a:ln>
                          <a:noFill/>
                        </a:ln>
                        <a:solidFill>
                          <a:srgbClr val="FF0066"/>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eaLnBrk="0" hangingPunct="0">
              <a:spcBef>
                <a:spcPct val="50000"/>
              </a:spcBef>
            </a:pPr>
            <a:r>
              <a:rPr lang="en-GB"/>
              <a:t>The plates move at different speeds and in different directions. This is because of the convection currents that operate underneath the earth.</a:t>
            </a:r>
          </a:p>
          <a:p>
            <a:pPr eaLnBrk="0" hangingPunct="0">
              <a:spcBef>
                <a:spcPct val="50000"/>
              </a:spcBef>
              <a:buFontTx/>
              <a:buNone/>
            </a:pPr>
            <a:endParaRPr lang="en-US"/>
          </a:p>
          <a:p>
            <a:pPr eaLnBrk="0" hangingPunct="0">
              <a:spcBef>
                <a:spcPct val="50000"/>
              </a:spcBef>
            </a:pPr>
            <a:endParaRPr lang="en-US"/>
          </a:p>
          <a:p>
            <a:endParaRPr lang="en-US"/>
          </a:p>
        </p:txBody>
      </p:sp>
      <p:sp>
        <p:nvSpPr>
          <p:cNvPr id="17410" name="Rectangle 2"/>
          <p:cNvSpPr>
            <a:spLocks noGrp="1" noChangeArrowheads="1"/>
          </p:cNvSpPr>
          <p:nvPr>
            <p:ph type="title"/>
          </p:nvPr>
        </p:nvSpPr>
        <p:spPr/>
        <p:txBody>
          <a:bodyPr/>
          <a:lstStyle/>
          <a:p>
            <a:endParaRPr lang="en-US"/>
          </a:p>
        </p:txBody>
      </p:sp>
      <p:pic>
        <p:nvPicPr>
          <p:cNvPr id="17412" name="Picture 4"/>
          <p:cNvPicPr>
            <a:picLocks noChangeAspect="1" noChangeArrowheads="1"/>
          </p:cNvPicPr>
          <p:nvPr/>
        </p:nvPicPr>
        <p:blipFill>
          <a:blip r:embed="rId2" cstate="print"/>
          <a:srcRect/>
          <a:stretch>
            <a:fillRect/>
          </a:stretch>
        </p:blipFill>
        <p:spPr bwMode="auto">
          <a:xfrm>
            <a:off x="4876800" y="3578225"/>
            <a:ext cx="4267200" cy="327977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assets.nydailynews.com/polopoly_fs/1.1091383!/img/httpImage/image.jpg_gen/derivatives/landscape_635/volcano7n-7-web.jpg"/>
          <p:cNvPicPr>
            <a:picLocks noChangeAspect="1" noChangeArrowheads="1"/>
          </p:cNvPicPr>
          <p:nvPr/>
        </p:nvPicPr>
        <p:blipFill>
          <a:blip r:embed="rId2" cstate="print"/>
          <a:srcRect/>
          <a:stretch>
            <a:fillRect/>
          </a:stretch>
        </p:blipFill>
        <p:spPr bwMode="auto">
          <a:xfrm>
            <a:off x="5334000" y="3978000"/>
            <a:ext cx="3810000" cy="2880000"/>
          </a:xfrm>
          <a:prstGeom prst="rect">
            <a:avLst/>
          </a:prstGeom>
          <a:noFill/>
        </p:spPr>
      </p:pic>
      <p:sp>
        <p:nvSpPr>
          <p:cNvPr id="3" name="Content Placeholder 2"/>
          <p:cNvSpPr>
            <a:spLocks noGrp="1"/>
          </p:cNvSpPr>
          <p:nvPr>
            <p:ph idx="1"/>
          </p:nvPr>
        </p:nvSpPr>
        <p:spPr/>
        <p:txBody>
          <a:bodyPr>
            <a:normAutofit/>
          </a:bodyPr>
          <a:lstStyle/>
          <a:p>
            <a:r>
              <a:rPr lang="id-ID" sz="2800" dirty="0" smtClean="0"/>
              <a:t>Volcano is opening the earth’s crust trough which hot molten magma (lava), molten rock and ash are erupted onto the land.</a:t>
            </a:r>
          </a:p>
          <a:p>
            <a:r>
              <a:rPr lang="en-GB" sz="2800" dirty="0" smtClean="0"/>
              <a:t>They are formed when </a:t>
            </a:r>
            <a:r>
              <a:rPr lang="id-ID" sz="2800" dirty="0" smtClean="0"/>
              <a:t>molten (Molten</a:t>
            </a:r>
            <a:r>
              <a:rPr lang="en-GB" sz="2800" dirty="0" smtClean="0"/>
              <a:t> </a:t>
            </a:r>
            <a:r>
              <a:rPr lang="id-ID" sz="2800" dirty="0" smtClean="0"/>
              <a:t>is</a:t>
            </a:r>
            <a:r>
              <a:rPr lang="en-GB" sz="2800" dirty="0" smtClean="0"/>
              <a:t> melted, liquid</a:t>
            </a:r>
            <a:r>
              <a:rPr lang="id-ID" sz="2800" dirty="0" smtClean="0"/>
              <a:t>)</a:t>
            </a:r>
            <a:r>
              <a:rPr lang="en-GB" sz="2800" dirty="0" smtClean="0"/>
              <a:t>, sticky rock called </a:t>
            </a:r>
            <a:r>
              <a:rPr lang="id-ID" sz="2800" dirty="0" smtClean="0"/>
              <a:t>magma (Magma</a:t>
            </a:r>
            <a:r>
              <a:rPr lang="en-GB" sz="2800" dirty="0" smtClean="0"/>
              <a:t> </a:t>
            </a:r>
            <a:r>
              <a:rPr lang="id-ID" sz="2800" dirty="0" smtClean="0"/>
              <a:t>is</a:t>
            </a:r>
            <a:r>
              <a:rPr lang="en-GB" sz="2800" dirty="0" smtClean="0"/>
              <a:t> melted rock inside the Earth</a:t>
            </a:r>
            <a:r>
              <a:rPr lang="id-ID" sz="2800" dirty="0" smtClean="0"/>
              <a:t>)</a:t>
            </a:r>
            <a:r>
              <a:rPr lang="en-GB" sz="2800" dirty="0" smtClean="0"/>
              <a:t>, forces its way through a crack in the Earth’s </a:t>
            </a:r>
            <a:r>
              <a:rPr lang="id-ID" sz="2800" dirty="0" smtClean="0"/>
              <a:t>crrust (Crust</a:t>
            </a:r>
            <a:r>
              <a:rPr lang="en-GB" sz="2800" dirty="0" smtClean="0"/>
              <a:t> </a:t>
            </a:r>
            <a:r>
              <a:rPr lang="id-ID" sz="2800" dirty="0" smtClean="0"/>
              <a:t>is</a:t>
            </a:r>
            <a:r>
              <a:rPr lang="en-GB" sz="2800" dirty="0" smtClean="0"/>
              <a:t> </a:t>
            </a:r>
            <a:r>
              <a:rPr lang="id-ID" sz="2800" dirty="0" smtClean="0"/>
              <a:t>t</a:t>
            </a:r>
            <a:r>
              <a:rPr lang="en-GB" sz="2800" dirty="0" smtClean="0"/>
              <a:t>he top layer of the Earth</a:t>
            </a:r>
            <a:r>
              <a:rPr lang="id-ID" sz="2800" dirty="0" smtClean="0"/>
              <a:t>)</a:t>
            </a:r>
            <a:r>
              <a:rPr lang="en-GB" sz="2800" dirty="0" smtClean="0"/>
              <a:t>. </a:t>
            </a:r>
            <a:endParaRPr lang="id-ID" sz="2800" dirty="0" smtClean="0"/>
          </a:p>
          <a:p>
            <a:endParaRPr lang="en-GB" dirty="0" smtClean="0"/>
          </a:p>
          <a:p>
            <a:endParaRPr lang="en-US" dirty="0"/>
          </a:p>
        </p:txBody>
      </p:sp>
      <p:sp>
        <p:nvSpPr>
          <p:cNvPr id="2" name="Title 1"/>
          <p:cNvSpPr>
            <a:spLocks noGrp="1"/>
          </p:cNvSpPr>
          <p:nvPr>
            <p:ph type="title"/>
          </p:nvPr>
        </p:nvSpPr>
        <p:spPr/>
        <p:txBody>
          <a:bodyPr/>
          <a:lstStyle/>
          <a:p>
            <a:r>
              <a:rPr lang="id-ID" dirty="0" smtClean="0"/>
              <a:t>Volcano</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id-ID" dirty="0" smtClean="0"/>
              <a:t>There are 2 type of volcano:</a:t>
            </a:r>
          </a:p>
          <a:p>
            <a:r>
              <a:rPr lang="id-ID" dirty="0" smtClean="0"/>
              <a:t>Shield volcanoes</a:t>
            </a:r>
          </a:p>
          <a:p>
            <a:pPr>
              <a:buNone/>
            </a:pPr>
            <a:r>
              <a:rPr lang="en-US" dirty="0" smtClean="0"/>
              <a:t>A shield volcano is a type of </a:t>
            </a:r>
            <a:r>
              <a:rPr lang="id-ID" dirty="0" smtClean="0"/>
              <a:t>volcano</a:t>
            </a:r>
            <a:r>
              <a:rPr lang="en-US" dirty="0" smtClean="0"/>
              <a:t> usually built almost entirely of fluid lava flows.</a:t>
            </a:r>
            <a:endParaRPr lang="id-ID" dirty="0" smtClean="0"/>
          </a:p>
          <a:p>
            <a:r>
              <a:rPr lang="id-ID" dirty="0" smtClean="0"/>
              <a:t>Cone-shaped volcanoes</a:t>
            </a:r>
          </a:p>
          <a:p>
            <a:pPr>
              <a:buNone/>
            </a:pPr>
            <a:r>
              <a:rPr lang="en-US" dirty="0" smtClean="0"/>
              <a:t>A </a:t>
            </a:r>
            <a:r>
              <a:rPr lang="id-ID" dirty="0" smtClean="0"/>
              <a:t>cone-shaped volcanoes</a:t>
            </a:r>
            <a:r>
              <a:rPr lang="en-US" dirty="0" smtClean="0"/>
              <a:t> is the cone-shaped hill formed as material from volcanic eruptions piles up around the</a:t>
            </a:r>
            <a:r>
              <a:rPr lang="id-ID" dirty="0" smtClean="0"/>
              <a:t> </a:t>
            </a:r>
            <a:r>
              <a:rPr lang="en-US" dirty="0" smtClean="0"/>
              <a:t>opening.</a:t>
            </a:r>
            <a:endParaRPr lang="id-ID" dirty="0" smtClean="0"/>
          </a:p>
        </p:txBody>
      </p:sp>
      <p:sp>
        <p:nvSpPr>
          <p:cNvPr id="2" name="Title 1"/>
          <p:cNvSpPr>
            <a:spLocks noGrp="1"/>
          </p:cNvSpPr>
          <p:nvPr>
            <p:ph type="title"/>
          </p:nvPr>
        </p:nvSpPr>
        <p:spPr/>
        <p:txBody>
          <a:bodyPr>
            <a:normAutofit/>
          </a:bodyPr>
          <a:lstStyle/>
          <a:p>
            <a:r>
              <a:rPr lang="id-ID" dirty="0" smtClean="0"/>
              <a:t>Type of volcano</a:t>
            </a:r>
            <a:endParaRPr lang="en-US" dirty="0"/>
          </a:p>
        </p:txBody>
      </p:sp>
      <p:sp>
        <p:nvSpPr>
          <p:cNvPr id="17410" name="AutoShape 2" descr="data:image/jpeg;base64,/9j/4AAQSkZJRgABAQAAAQABAAD/2wCEAAkGBhQSEBUUExQVFBQVFhUXFRUXFxgUFRYUFRcWFxQUFBcYHCYfGBojGRUYIC8gIycpLCwsFh4xNTAqNSYrLCkBCQoKDgwOFw8PGikkHBwvKS0sKSksLCwpLCkpKSksLCwsLCwpKSwsLCkpLCksLCwsLCwpLCkpKSwsLCwpKSwsLP/AABEIALkBEAMBIgACEQEDEQH/xAAbAAACAgMBAAAAAAAAAAAAAAADBAACBQYHAf/EAEUQAAEDAgQDBAYGBwcEAwAAAAEAAhEDIQQSMUEFUWEGEyJxMoGRobHwB0JSwdHhFCNjcpKT0hckYoKDwvEVJTPiFlOy/8QAGQEAAwEBAQAAAAAAAAAAAAAAAAECAwUE/8QAJhEBAQACAQMCBwEBAAAAAAAAAAECEQMEEhNRYRQhMTNBcYEyIv/aAAwDAQACEQMRAD8A4ojYXCOqOytEn51QVs3ZWkO7cdy6PYB+Krh4/JnMarky7cdkW9mKp3b7T+CM3sjU+0z2n8FtNNiYYxdOdHxPDepyaiOxlX7TPa7+lWHYmrzZ7T/St0ZTTNOkq+D4mV6vkaKOwlbnT/id/SiD6Pq/2qf8Tv6V0ClQTdKglek4hOq5HN2/RxiDvS/id/Srj6M8TzpfxO/pXUKdBMMoKL03F6LnU8jlP9mGK/Zfxn+lWb9FuK/Zfxn+ldbbSRm0lF6fj9FfEZuPt+irF/sh/nP9Kn9lWL5Uv5n5LsjaSIKSm8HH6H583GB9FOM5U/5mvuVv7J8ZypfzPyXaBSVxSU+Hj9D8+bix+iXF/sj/AKn/AKqrfomxnKmP9QfcF2wU1bukvFh6Dz5uKH6I8Xzo/wAZ/pVf7JcZ+y/mfku290vO6R4sPQebNxMfRLjP2X8z/wBVX+yjGcqf8wfgu3d0qmkn4sPQefNxP+yjGcqX8z8lU/RVi+VP+Z+S7WaSoaSfh4/QefNxV30W4uNKf8wfgqH6McX9mn/MC7S6mhupp+DjL4jNxd30a4sfVZ/Mahu+jnF/Yb/MauzvpID6Kr4bjL4nk9nHnfR7ih9Vn8YQ3dg8SPqt/jC65UopWrRVzpOL3Req5PZyl/YnEDZv8YQn9j8QPqj1Ob+K6fVopWpSVfBcXun4zk9nKMbw59Ew9pb8D5EWKWXQu1dAHCvJ2ykdDmA+BXPVzuo4ZxZajocHL5Mdotv7JN/Un98/Bq1Bbr2PZ/d/87vuWnR/c/iepusGapsTNNi8p003SpLsuRbtKVJOUqC9o0U7RoqbRIrSopunRV6dJMspLK5NZFGUkdlNXZTR201nclyBtporaaI2mitprK5KkCbTRBTRm01dtNZ3JWgRTVxTRxTVhTU3I9ACmve7TIpr3u1Pceivdqd2mu7U7tHcNFDTVTTThpqhpp9w0TNNUNNOmmqOpqpkWiLqaG6mnnU0J1NXMk6IOpoL6ayDqaE+mtJkmxjn0ktUorJvpoFSmtZkixiKtFJVqKzdWik61FazJnli1PtLT/utafsH8ly9dc7WU4wdY/4CuRrm9df+p+nQ6Kaxv7Rb12LE4f8Azu+5aKuhdhac4X/O77lPRfc/i+r+2z9KknaNJShRT1Giura5cxe0qSbpUl7SpJqnTWVrSR5TpphlNe06aYYxZXJcirKaMymrMpo7aaxuS5FG00VtNEbTRCA0SSAOZMD2lZ3JUijaaI2mgt4nQ/8Aupfxt/FAd2owoJHfNJGwDnfAKLtcjIimrCmgUeLUXAFr5B0gOM+VrquJ4rl0pu1jMQcuk7A/co2uY033a97tYQ8Vc7Ws1u8MpknWNXSj4fiuxqgzoXMgnzAhCvHWU7tTu0kOMjfKT0P/AClndq6V4Lbambe2IR8y7Kyhprw00lh+Nh9wAQRqHfkm6ePYbTB5G3v0RsrhY8NNUNNN5VRzE5knRN1NCdTTzmITmK5knRF1NBexPOYgvYtJkmwi+mgPpp97EB7FrMkWMfUpparTWSexLVKa2lRY1PtnT/uNf9z7wuMrtvbln9wr/uf7mriS8PV3/qPb0v8Am/tF0r6Paf8AdP8AUf8AcuarqP0bMnB/6j/g1Lo/ufw+q/x/W00aSepU1WjSTlKkuja58e06aZZTQKuKp0xNR7WAAk5nAWGq13i/0k0KQigDWdJE3bTHIyRLh5ctVjllppjjb9G5U6ST4hx+jQBl2Zw+q2CeVzMC/M7LmD+1eMxb8vehjbEhp7togi8+kee6HWxuVziXFvgYabXARN8wLQL6k3gkwvPeR6MeL1bo/wCkgZobRAMj0ql7wBo1MHtlXePBTYzwuI+u5xEaAwAJO+y59S4e+oO9BzgvEhtgSanhpiTrmvHLe6279CbmY+csNe1oAB9MN8TLnYxYjU8753JrOOMjQ4piXug1XmQDLYY2NDBFpBm2tjyvbFYYvuSXO5vOYjykoGC4W5lT05aGiGGxbYg1InUnkN1lKOHjyECNt5PMzO/JLuaTFiHcEdmBL7QdrjkRHv6BEZwi3ii9h7hqYsb2PRZnINx7Aq5RyKWz1F+FUiwG4OvQRyt82TtKRBaXCIhs5bNkAFsaRtbXYpakEdrVKjeHow0AugSSRc5mwRlM6C8wNNEerwoOacuUO+qcoJjWJsee+6Upgp+lVIU04WrdnyT6Q2kZfqibN3ab6ydNtUu/syGmWENlwLpBfLR6TRJ8I+/ZZluJK9dXlTunqMBQ4M4VHS1rWj0XggufrY6FmvXQIz2hshwn4+YWWc/oh1abXC4+4p91LRThwaHSKjwLWkED1ELMZoiSL6EeifLl61gamCLTLT6irMxD26eHoRmafVt6lSLhKzjmITmLEDjrmGHNgHbVvm13+23kVkxxFkAkhoOhPok8s2gPQweiqMMsLHj2ILmI7sVTkjOyQYIzNseRvqqNcHCWkOGkggiRrcK5WdhV7EB7E69iC9i0lRYRexLvYn3sS72LbGosan28Z/2/Efuf7mrhS7z9IQjhuI/db73tXBl5eqv/AFHs6b/NRbx2N7Y08Lh+7dTe45nukREnLA8rG60dN4RsjWFhx53C7jbkwmU1XQcR9J74/V0Wt0gvcXedgBKxNftdiqvpYhzQZMM8AG1somLla60zblCsHLa8uV/LCceM+kN1axcS4uL3EySSSTPvlF7xmUgCHHUzIAmSADfTdJh4nXl7UYw0Qdbi15vdRtQxLfDlsYvfe8kdNE5h8brpmywHR4hJGh2tKX/RszQ/NA8UgtIiNBpeQZkcijNoGbObcxoAL9dIHUpkcGPaQ4PzOYSH5WksAeAGtNgY3NuadPHastOdwDCx2olxYzIDMb+/Msfh6dR7soAzOiLiJFx7pTlClUbWcIa5wzAtjMJEgbWg6HaEy3To7QSXDK4iWWzFpL2E5M5G8CIETZZal21eACKLnNvJl2pnWRGrSfI7LG0sZVDPDSAIaS2B4gP8I6+9L4VmNe7J3byMojNDWjUm7vMJ/I5b+GzYft01zXB1J1M+GDEgyRJMjw879d1lsHx6hUdAqNNpNyLzEeICVz2iazyA05i4t8PigkRmJkjbfzTX/RqnNgjLImcocLTFhcbTrujtg78nTm1GEA5hB9E5hBtNuaYYwfNyuUjgmIBJBYRIsKnQaAgeK59yZ/T8VSEGrlAMtBeC6BZumtpt7ku1Xk9Y6kwJhjguTcN7S4plQA1Q6Q4mZcCASYHJ0mNtei2fhnbMBn68ixa3M29zMkjlvZK41U5JW6B4XjnrWGdtqF/SsXAQNQND607Q7SUHiRVa3o7wka89NPgp0rvl/LM51M6Ubimm2Zp13G2vwKjcW0kgOBggG41Og80tK2Ze0+aWqVUTvBe+mt9I58kF1drphzTGtxZBPHvDhBAIOxWHxGHfTJNEnK70mnxAjkQdR5+1ZQ1W82+4bTp5XXtjMESNfcfvHtVS6K/NpeJ4c9xORopnXKCHMPVrXi3lrdDoYirSd+qJYZBdllt4iXCYPkQbc1tWOoNGpaD1cAsLi8dRFu+ZI/xAkevcdN1p3bTodn0hOpQMQ1p6tOV0TE5TY38llqHbXCvbm7zLeIcDJtNssrRsW7DuqHvmMceZD2+UFtlU8PwD5dmyE7CpA848rI3pneOV0PDcaoVSW06rHOAkgOExz+5WpYhlRuZj2vbpLXBwnlIXIsT2ew4u3GAW5Z/FtAadEvh8SMN/4cRUDjMvp5m2MGC146DSVU5EXhdB+kRv/bMT+4P/ANtXAFtvHO1mIq4Y0XVS5hPin0neiAHEajwgx5rUljzZTKzTbhwuMu0TeFYYkcz7konsADEgxr+fuWMa36CCUSmI2mdAvCCPrAyRBRaU2LttOUmY0+bK2VWY0m3LSdfV7kSnVEyLeXS/3e5TDOaSOZJHO0gfAIvdtAE2nrEWtHO59xT3EozFeLefbrrr5lHfiQTsIgW02v5kpei8SAfrE36jb5+9EqVWAiRYxEawSL662KO4tGMNWLXio0w4QR0yzGvVZSjx+o0l3hF5kixJuf8AnmsRh6jC85zAgHfqY6m5RH8QhpkAkBhuJF3XtpoEd8LVZTEcSe4gyAQBZpIEAAiTJ3hMUOIVWkeJwLstvIEAeUEewLCHtAM7RkGWR4QNi0QOdjN50TLuKFtZouWzU8N+cttH2W78yq74XbRxVIgiQQIF9BIm/qT5xri9zgYLomJjwXAHWbpb/rTAxxJJDQDA8Mg3tF7WHrWUpVGwDfLE30jWdfuVyyl2lBiHeEAmA4O03afLVQYap6RaXE9LjXW/VZNlQTEAmL+vS0TomX0gN/YAJVaHYwdHAP8As7ki7dtN7XRWcNqAERrB31AiBGkLJVcYwA+IT5XMckmMebGCBytpzsno+yADhjxyA0vJjTePmUKpw15BGYXBA13kTp1WYZjA4CxI2VX8QiYzbzsBHq/JI+yMfhuHPZBzmWiNwdLmZ3V24N0zmdOtpmdb9ZTP6aY099/eFU2vruL6zvqjR9sLdwRo93imYJkzsed+ap+gu5uA9X3K1SpIi3nJ13iLKd06CC7L5AH80DtguRo11IOs3tEE9QlnEgic33A8yR5BesouH1zprcQeY/AqFxjQm1zMCd9SkrQLnl06nrqfbCFXnYieRVquIfPhkCNQZ19SA5pi7yfnzQYOXyn1D3pd7uYP3fFMkjYGff8AFDNOxufIxPwUqJVidrecgfBKOnNBt129SdeAPrHyNj7ko5wG4PlMqTKcRoRTN+XxWGWZ4jHdm7ptYjrzWGWeX1VETmEfDT60mj4eTAF5OmvuUCitNwN7JwPloHPfXofVujYXhZdOQZi0DNIygNtJkkRHJLh2WrB2EGI2vYpbTYuLCWi8GPLc/l1RsPhgYLwTMAj1QAL2KyPCOGZ6jTn8AyE5hlEnXKCZIka9Cs+eFO7whtEGl4nmr3pa/O6C4sDTDbCAC073vKVy0cxtaxQ4eRUc0NBPotaTJaXaEX1m0nSSm8bwOQDMEOYz0XkXBLj4QelhOt1u/CaLGiKYLRbxBxeYgkQ4yI521jXYNRzxUJAZqBn0ectnl/dt5wLnzCex2te/+H1mHPk9IiB9aLSSNdPXeEpV7OYhgLqlN3jaRGpESczgPRHIroP/AFc0Mwd4wxhqOaPEcmgy+K1/OJGiX4jiy2mKo/WMPjizcjbQddJDRbfzS2fbGiYjs7Up92+qGsAYwDmSXlxDtIOUusb25XSdamTWqVARlpg8wXSwtbBiF0vivC2YnDh3ge6f/IwDxNaCGtJBJygnnFgsRU7HilNVhDWho70/rjmuMoEuHh8O5RCuHzc5wZlzZ+y4kG86xK2N2ILaZbfNDGgfuiCfz/BOM4i2oHFwph4DzYNBcMxygg3Npve3lKSdg3E55uGEbzmcDeIjc78lXczyht/Fv10XIdTJBExLWiDy6etWocQ7xgeSJzubrJhtw4NPSPahMwIjOLOy5ReREzvyAaPXusVRokd86YaxwcTqLtIOXnJPuCuclRptmHwgi5HMmbR1jYK1LCt9IRA+tNugssBS4s/uQXCHE5XW0Bec0fNlkMPxwEUxILicpMXEA5pvpGVazk2GSpgXs62lpnrE6IZnNy8yJJ9qPreTcWGkjaPd7FVtcxEQfPfmZ8ver2oF5M9dh6R9cI9NpEZsw9X/ACpSoCCc0G5P5yfnqla1SDLiDE+7ojYZGrgwWFzS4wLN3nlpa10DCUWySXBuWIEiS7kQdoHwG6Ro4phPoCJ1uDvf55ovftE5WyOcNuOaNhK7GlwOcgGJP2dtALc0ji6jbRLukD2p9lVpnwkDnAHz6km7HCYAIA5BLZh0G5BIEE8z+arVqP6+QXtU5jMSIM7DysUvVw83JI6CfVJU7NSqx/QddT65CC7NzJ8oHrVjUj0SR6nH4oFfEkbzzMX+KSgMRF5DnHr8On5IDPKJ2umBWLrEIbqPzb52SDHcSYcp9Xx6rErNcVYBTHikkSRsPFAHnAn1rCrPL6qiLM8Dq02jxtkknKTEA7yTMbLDJyhV/VhsDMHyLSYjTqLKabP4SkO8b42gOtkYC8Gx5aed9VkWdn6WUwWkuu0xds3ibnSy1itxB4cCJbBBjS8DblbRZrgXHcoIJaTGZ0z9XSSN/DKzojK8K4U4OrMIOR7DlfkDWsMGYkj3D1rL4bFGmwAlxsPFlcWk6EQ7S3W0rWuFdo3uLqbyMpa6XHQSAInRu+tvcs7Rxj6VOmWNLm5g1zIdnnKXklok3GXp6klTVGr8ecKNQk1G1ABDclhmIaPSbETNpRavEW06QpsqNYXVHNqkFtOS5rwHEwRMtHOSBqlOCYmnX7xj2if1hkvHjHeFwaGAiYM8tPJAwWKfh6rWB7cr6swGFsSYIufIetPY1+TuJdUbjGuY+m05LPryAQ0AOOVkEkSDtcmVtbKjXOLXd3nOoIguENmx1B8lhOE4kONcFjWtZBL3NlxiSTMSdJ9iwtPtARjH56mWwbEODtjYNBIsffCC+jbq+IdSc1tIFrXnxHIXBpEWcA2cp0km3JB7Q4d3duFHLkfPenMcwAa0sLc0jY2Fr2F0jU7QNY9znEDMxseIkOPjHhEeI2CnC2mpg3NqPBaxgDBTJe4ACCS5wb4jyGk6oO/Mv2Pwuahkd3NVjrAOax1QB0+kQbW3OU20V6nB3Npmk2m1xcXPz0yKkut3YhtwIOr4XnCuMdzVdSsGvJcHl125KW3hvOXW+62ehgXmm5zXZmvZmAOVmSROVpaLtvcH2pp1tz2vwSvQYxr2kuyOtlcTLosctrFwnUXSGJxVSnhmUnjKC4OIEgESXS7NeYG40hbZxLEtz0O8YR3lMDJRIkvlohpnQmLkjlKFi+y9BzM1Tvs0QO8eKZb0By5XQQBJGm6f7Tcd7kamawe9rXnIMj6gLrN8LZaBpcmw6kc0HhmHIAa4gODoB/ea3wk+S2HDYKhRflYx74ykueO8e5sCReGiCRyuFSvgi2jnAElrmtLXBxeCLmAJHhaTN7AaJ7TcCuG4o9rz9nM5rbiZaHG4vAJNucFZKvxXKINj4bEi5dptG3NF4ZhKWJw0U3MqVGtblABY9rnQHNcZOcgSL7GyxmN7Kvc7MO8aKbpcXsc0ENJEDUTc66dFczs+Rdln0ZEYokTl9oHkqAzdzR5+l8NEhhnF7mgyBBAgE5gQS0SNyWn1p7C0g5oIgyYB0MibCBfT3LWZSk8r0zEAkaQI362sl21Dvfn8hHrUixuaSQbzNhcDpvy68ilX0ZiXec2T2Yj8U4aG3IAee3RCOUnxTHs9yG2iA45dL2t1gHnY+8qtV5vJAnzP3SkZgZJsI1ub6aqhezaBf1X80qW77TqPPSN7INasN4SM3WI5/BKYgAbA+sApZtc7GPUPd/wvO+8j1t6rBAXFYAOgQSIGvMSl6tYkmAcs7xPuUOJ5n7kCrUtYix80jeY+kBh3Fw8Rc0Nv9UHxGPYPasCn8ZUJbra1kgoyOImMPLYcCRexHMJdZXBYsBlNhEjM4m56xMaXUU0rinIc6SYGYG0vkkzG2lp3UoGGkBtzmvIFjyG+iTLp1iZ67rJcMxrmOzNa6pLQ2YJaHCJDraAbeSQKYbEZKgOsOB0kSHA3nyWw4Li4NUNqO8Odzs0kSYgCTBIIJHO6UpUG+B2SC2S9z/E0wCQAzaChUsRL21WkS0lxMCxmAb8tkqN6bFwqu2hiDTL6ZbmIIiGuFRrj4n3cYOjYiT60Xj1Dv6jWMeGVGZHtMnJldGWDEgiGrV6mGIb3kiXHw3zGY0I216p3hlS0VGua85A1zWB7g0DZs6GQbmOiWj3+D+J4biaOYFrquZgDqsE2B1uZEyAJ6pzC4jvWllVtRoBbkqluRwcIaWuc2SaYB9t7LIcPY2nlzl74qFrg5wLQ+BGjYdAEgSAJJQuKYFzaj6hLckHKGu8Zu648JAIIAN+SBp5iMLWwNEVagpkNAa3KXPdcSQS4ANaSDoNysrwvH0q9N7W0yRlAPdiDdrTDr9LWHo+UJOrUcfS7lz+7dkF84jXww37Rzaxv6kjWwf6HlbTqw15dmL2mMo+3Y9Ltj1QmXuR7S4aoKjYZWcXNOQgOfJMNEzNttSbLN8MGKbhmNe9rHvLmQ7NVIYYaXTmyzN9LWCydIYilSl1Om5hBLIqEeG5DjAGs840mEpRe3EsNSs17QHRNKHF0E3MwWn7t0vZWoT4tg3vNINxDT3EFrqoAJB0aGQJAy7je52WRwtZzwxveAhskEtDbWNmsbDRDhsN/WxTfQpTqWlgaGOFhNyS+S7R19VrzO0rKTjUAGV1nRMPOaLAm5y79OpTH0ra8RScHA06jWtAyvzNbUzEHw5vR57ckGlRpMAcMrXZszSWNDASMrobBNmyYJOkytXw+NezMahc0Z3lsQc03bImRFthHmmsT2lDm+FpzZgczrwRBJ6zpf7lUxotmmzcL4o6oO6LgaocQ2o2ASAZf4S0zAy9CL7JhmPqFtQhzaoZmtcuFRpaQAWiQ2PtDeZ2Wru7TuaWubSp035bktJJzASQ2QGzyA2SdfitV48cO3AEiG8gNACLRy805hS7mz9oMKTUoljMhzA1AHMkjxBsgxIBBk6xKXwvBWy0Pq0GN8RM1KbXCSXBvhnQ7W25FaliMcHEkiS4jKMrbGCSQN9R6lSk6GkudN/CBqAYsXKuz3LuZ/iOHZSM06tKrmMQ30xztEFvXqsSDEy6IExIzRrsUk+t1aZN73A5mLkLx4ADZcCDrln2X3jz1VpNPxbNBc3gzG9iRHT3INWuINy02A0ImfbpKCWZRaw1N/uS9XEt6E7QZQDGYkWmOdxqhluk39fwQBWnf71R7jNo8wkBHFvXmR1S5e3kRK9c90X6eSAasndAXcxuoPPXVL1LnT2QrVKl9R8UuXdUALFkZT6kim8S63xSimnETuHohzQCSNYgTEHU+9JJimPDMG2p21U0xaLhN4gzci4uBMDU62WYw1YNbEwCJAHhzOJ0YGn3+9YCkRqbxz/DdbBiuKB0QJfADdC7KAfCYmNNB7lNEV4hQflaXOAJgFpc0xIOXKB0nUrGnDvaDYhtgdgXTYcpuvMY5xqEkEaaNgTa3RZWsAHhlSoA2A8lpBdmuIgCM1tEDRGjw+oRYgNzBsudAzEAbfMBZB1GoIpnwFoylz59AQRl23tH5pZ1en3hDXPazOIiT4QLGHG5ke9Zx3aCmGtzOdWIG7YuDYkudO+lxbZGqItw1oyhtZ0tNXwtEiHZcoOZpI+qLR9ZZJnDgKVQ96azQHublDD3Wb0i6SSIiTcTpBWDxXH2Oc1wYQRlhstDPDMGAOqVw/EHtpvpCzajpdFhva2ovun209w/gsLUpTkYPFAFVz8jA1ky4Aau5fmti4pi218JhmNLDUzDKTAd4QXGdbWnkbc7apV42/J3YDA3Q5W5SSN9Y/wCUmzLFxoZE7E8k+yp26NnNVwb37vDmacoBJZmDg15J9IhoGl5Vm9maGHb31eq8i/d0czw4ycxBYTDbG5tC0OjxF7ZyPLZIJykiSLAmLcwjVeIvqHM9znGZuTAOxHKw2TmB7ZvinaF9WA0NaxvoNjNEWEyPE6LepY/F8SqVAMziYs0WEDoBoOgSAfJOm5PrVabj5gaQLq9J2Ze2NY+dICsDJ2Ea8gNdEF+g+TJ+YQ6tYgxPvB8o+d0waLwfLm4zA9dlKxJEiHAxf8PclwS4WgRJ5+2T7l5UxAymfkjmgLMqtaZmLanX1ddFQ4smcviM+8cvn8VLOJ5hsCYjqTJ5yg1a0GBcxf4eFxJzEoC7X5hcRpe3KwleVI3tymI817Vql1hMmJjYcr8unNAcxsXJnmTB+fJAe1i+MrQT1nnpHKFWtScLkRbYggXjU72QcztIMDfS3X26dExRw7zAjxG5mDDdjfbX3ICzKgLYg9Dr8EqXQAJ+PndTEOAkCCZMgaW5IRzm3IHTkAdUgIargNfdPza6XNY7/gfwUawjU68vuRHV7CzTzMXQAXNkAib6oJ8yER9Tp7EItn5/FIBV9EumKwtt7ZS6mqREYbHqhqzSkFg1XpGDPxuqhy9zIMd1dxEFxI5TZetcgB4RQ8R+BVRIsmF6CPYgMeAQUbO25BHt2kc09gy0G1jfodPYvO86fgh0cXBJzkGLX91kb9IGuYa9JRsl2tcegn5uvHVgCBeeUbfPkqMxkGzhcEHQyCND87BV7/MdRyvCewPSrAzJPw9Q87puhGxHuSVHEiCAQB5gSdt0Y4kTJI23BE7+370GPVNpieuwi+5UkS0SQI18xe0xF4SrKgvLgd4ke3VXw+JZn9MXnlblpp+eyNkcLCww4hstBMQSCfaCPLeyjacxs20vOsAyTrEwNEHiOKzPnvZuGxYyB9YkmyGzES0tLhlJEiQG9CeaWNAxrz6DSJkiTtqI6XUNG83kiL3F7+2w9qGcQBfO24vB8PQDZeNrtI1B+HLc/MJ7PT11HbzJ5/I0V6FITaSeptvt7fahiu0ny8j79tF42qDuPdslsL1KhFp11tHxQwbhBqOzHa3UfBVe21/iBt6tkwPVeJtp1gHpuUJ1Qm02333CrnGxE7QVV9cTYg6I2HhfB+PP17rz9LLSYGoi2m34e9evqDmPigueOiNktTcNz101KpUKqXibQhuels3p15qmReOeqykaV2QPXzn4ICvUcqJBFFFEgiiiiAiiiiAiiiiAiiiiAiiiiAiiiiAiiiiAiiiiAiiiiAkKKKICKKKICKKKICKKKICKKKICKKKICKKKI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a:buNone/>
            </a:pPr>
            <a:r>
              <a:rPr lang="id-ID" dirty="0" smtClean="0"/>
              <a:t>In type of volcano there are divided into:</a:t>
            </a:r>
          </a:p>
          <a:p>
            <a:r>
              <a:rPr lang="id-ID" dirty="0" smtClean="0"/>
              <a:t>Active volcanoes</a:t>
            </a:r>
          </a:p>
          <a:p>
            <a:pPr>
              <a:buNone/>
            </a:pPr>
            <a:r>
              <a:rPr lang="id-ID" sz="2400" dirty="0" smtClean="0"/>
              <a:t>Active volcano are volcanoes that have erupted in recent times and could erupt again</a:t>
            </a:r>
          </a:p>
          <a:p>
            <a:r>
              <a:rPr lang="id-ID" dirty="0" smtClean="0"/>
              <a:t>Dormant volcanoes</a:t>
            </a:r>
          </a:p>
          <a:p>
            <a:pPr>
              <a:buNone/>
            </a:pPr>
            <a:r>
              <a:rPr lang="id-ID" sz="2400" dirty="0" smtClean="0"/>
              <a:t>Dormant volcanoes are volcanoes that haven’t erupted for many years or centuries and could errupt again</a:t>
            </a:r>
          </a:p>
          <a:p>
            <a:r>
              <a:rPr lang="id-ID" dirty="0" smtClean="0"/>
              <a:t>Extinct volcanoes</a:t>
            </a:r>
          </a:p>
          <a:p>
            <a:pPr>
              <a:buNone/>
            </a:pPr>
            <a:r>
              <a:rPr lang="en-US" sz="2200" dirty="0" smtClean="0"/>
              <a:t>An extinct volcano is one that are believed will never erupt again because there is no lava or magma supply to it</a:t>
            </a:r>
            <a:r>
              <a:rPr lang="id-ID" sz="2200" dirty="0" smtClean="0"/>
              <a:t>.</a:t>
            </a:r>
            <a:endParaRPr lang="en-US" sz="2200" dirty="0" smtClean="0"/>
          </a:p>
          <a:p>
            <a:endParaRPr lang="id-ID" dirty="0" smtClean="0"/>
          </a:p>
        </p:txBody>
      </p:sp>
      <p:sp>
        <p:nvSpPr>
          <p:cNvPr id="2" name="Title 1"/>
          <p:cNvSpPr>
            <a:spLocks noGrp="1"/>
          </p:cNvSpPr>
          <p:nvPr>
            <p:ph type="title"/>
          </p:nvPr>
        </p:nvSpPr>
        <p:spPr/>
        <p:txBody>
          <a:bodyPr>
            <a:normAutofit/>
          </a:bodyPr>
          <a:lstStyle/>
          <a:p>
            <a:r>
              <a:rPr lang="id-ID" dirty="0" smtClean="0"/>
              <a:t>Type of volcano</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8229600" cy="1143000"/>
          </a:xfrm>
        </p:spPr>
        <p:txBody>
          <a:bodyPr/>
          <a:lstStyle/>
          <a:p>
            <a:pPr algn="ctr"/>
            <a:r>
              <a:rPr lang="en-US" b="1" dirty="0" smtClean="0"/>
              <a:t>Plate tectonics</a:t>
            </a:r>
            <a:endParaRPr lang="en-US" b="1"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resources.woodlands-junior.kent.sch.uk/homework/mountains/images/parts.jpg"/>
          <p:cNvPicPr>
            <a:picLocks noChangeAspect="1" noChangeArrowheads="1"/>
          </p:cNvPicPr>
          <p:nvPr/>
        </p:nvPicPr>
        <p:blipFill>
          <a:blip r:embed="rId2" cstate="print"/>
          <a:srcRect/>
          <a:stretch>
            <a:fillRect/>
          </a:stretch>
        </p:blipFill>
        <p:spPr bwMode="auto">
          <a:xfrm>
            <a:off x="-1" y="0"/>
            <a:ext cx="6566169" cy="6858000"/>
          </a:xfrm>
          <a:prstGeom prst="rect">
            <a:avLst/>
          </a:prstGeom>
          <a:noFill/>
        </p:spPr>
      </p:pic>
      <p:sp>
        <p:nvSpPr>
          <p:cNvPr id="6" name="TextBox 5"/>
          <p:cNvSpPr txBox="1"/>
          <p:nvPr/>
        </p:nvSpPr>
        <p:spPr>
          <a:xfrm>
            <a:off x="6553200" y="0"/>
            <a:ext cx="2590800" cy="2862322"/>
          </a:xfrm>
          <a:prstGeom prst="rect">
            <a:avLst/>
          </a:prstGeom>
          <a:noFill/>
        </p:spPr>
        <p:txBody>
          <a:bodyPr wrap="square" rtlCol="0">
            <a:spAutoFit/>
          </a:bodyPr>
          <a:lstStyle/>
          <a:p>
            <a:r>
              <a:rPr lang="en-GB" b="1" u="sng" dirty="0" smtClean="0">
                <a:latin typeface="Comic Sans MS" pitchFamily="66" charset="0"/>
              </a:rPr>
              <a:t>Vent</a:t>
            </a:r>
            <a:r>
              <a:rPr lang="en-GB" dirty="0" smtClean="0">
                <a:latin typeface="Comic Sans MS" pitchFamily="66" charset="0"/>
              </a:rPr>
              <a:t> – a crack on the side of a volcano where magma can escape</a:t>
            </a:r>
            <a:endParaRPr lang="id-ID" dirty="0" smtClean="0">
              <a:latin typeface="Comic Sans MS" pitchFamily="66" charset="0"/>
            </a:endParaRPr>
          </a:p>
          <a:p>
            <a:r>
              <a:rPr lang="en-GB" b="1" u="sng" dirty="0" smtClean="0">
                <a:latin typeface="Comic Sans MS" pitchFamily="66" charset="0"/>
              </a:rPr>
              <a:t>Crater</a:t>
            </a:r>
            <a:r>
              <a:rPr lang="en-GB" dirty="0" smtClean="0">
                <a:latin typeface="Comic Sans MS" pitchFamily="66" charset="0"/>
              </a:rPr>
              <a:t> – a deep hollow at the top of a volcano</a:t>
            </a:r>
            <a:endParaRPr lang="id-ID" dirty="0" smtClean="0">
              <a:latin typeface="Comic Sans MS" pitchFamily="66" charset="0"/>
            </a:endParaRPr>
          </a:p>
          <a:p>
            <a:r>
              <a:rPr lang="id-ID" b="1" u="sng" dirty="0" smtClean="0">
                <a:latin typeface="Comic Sans MS" pitchFamily="66" charset="0"/>
              </a:rPr>
              <a:t>Throat</a:t>
            </a:r>
            <a:r>
              <a:rPr lang="id-ID" dirty="0" smtClean="0">
                <a:latin typeface="Comic Sans MS" pitchFamily="66" charset="0"/>
              </a:rPr>
              <a:t>- that allows maga pass through before it reaches to to the surface.</a:t>
            </a:r>
            <a:endParaRPr lang="en-GB" dirty="0" smtClean="0">
              <a:latin typeface="Comic Sans MS" pitchFamily="66"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id-ID" dirty="0" smtClean="0"/>
              <a:t>Volcanic Strength</a:t>
            </a:r>
          </a:p>
          <a:p>
            <a:pPr>
              <a:buNone/>
            </a:pPr>
            <a:r>
              <a:rPr lang="id-ID" sz="2000" dirty="0" smtClean="0"/>
              <a:t>The strength of a volcano is measured by the volcanic explosive index. This is based by the amount of material ejected by the volcano.</a:t>
            </a:r>
          </a:p>
          <a:p>
            <a:r>
              <a:rPr lang="id-ID" dirty="0" smtClean="0"/>
              <a:t>Predicting Volcanoes</a:t>
            </a:r>
          </a:p>
          <a:p>
            <a:pPr>
              <a:buNone/>
            </a:pPr>
            <a:r>
              <a:rPr lang="id-ID" sz="2000" dirty="0" smtClean="0"/>
              <a:t>The main methods of predicting volcanoes:</a:t>
            </a:r>
          </a:p>
          <a:p>
            <a:pPr>
              <a:buFont typeface="Wingdings" pitchFamily="2" charset="2"/>
              <a:buChar char="Ø"/>
            </a:pPr>
            <a:r>
              <a:rPr lang="id-ID" sz="2000" dirty="0" smtClean="0"/>
              <a:t>Chemical sensors to measure increased sulphur levels</a:t>
            </a:r>
          </a:p>
          <a:p>
            <a:pPr>
              <a:buFont typeface="Wingdings" pitchFamily="2" charset="2"/>
              <a:buChar char="Ø"/>
            </a:pPr>
            <a:r>
              <a:rPr lang="id-ID" sz="2000" dirty="0" smtClean="0"/>
              <a:t>Seismometers to record swarms of tiny earthquakes that accur as the magma rises</a:t>
            </a:r>
          </a:p>
          <a:p>
            <a:pPr>
              <a:buFont typeface="Wingdings" pitchFamily="2" charset="2"/>
              <a:buChar char="Ø"/>
            </a:pPr>
            <a:r>
              <a:rPr lang="id-ID" sz="2000" dirty="0" smtClean="0"/>
              <a:t>Laser to detect the physical swelling of the volcno</a:t>
            </a:r>
          </a:p>
          <a:p>
            <a:pPr>
              <a:buFont typeface="Wingdings" pitchFamily="2" charset="2"/>
              <a:buChar char="Ø"/>
            </a:pPr>
            <a:endParaRPr lang="id-ID" dirty="0" smtClean="0"/>
          </a:p>
          <a:p>
            <a:pPr>
              <a:buNone/>
            </a:pPr>
            <a:endParaRPr lang="en-US" dirty="0"/>
          </a:p>
        </p:txBody>
      </p:sp>
      <p:sp>
        <p:nvSpPr>
          <p:cNvPr id="2" name="Title 1"/>
          <p:cNvSpPr>
            <a:spLocks noGrp="1"/>
          </p:cNvSpPr>
          <p:nvPr>
            <p:ph type="title"/>
          </p:nvPr>
        </p:nvSpPr>
        <p:spPr/>
        <p:txBody>
          <a:bodyPr/>
          <a:lstStyle/>
          <a:p>
            <a:r>
              <a:rPr lang="id-ID" dirty="0" smtClean="0"/>
              <a:t>Volcaoneos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id-ID" dirty="0" smtClean="0"/>
              <a:t>Living with a volcano</a:t>
            </a:r>
          </a:p>
          <a:p>
            <a:pPr>
              <a:buFont typeface="Wingdings" pitchFamily="2" charset="2"/>
              <a:buChar char="Ø"/>
            </a:pPr>
            <a:r>
              <a:rPr lang="id-ID" sz="2000" dirty="0" smtClean="0"/>
              <a:t>Some countries, such as Iceland and Philippines, were created byvolcano activities</a:t>
            </a:r>
          </a:p>
          <a:p>
            <a:pPr>
              <a:buFont typeface="Wingdings" pitchFamily="2" charset="2"/>
              <a:buChar char="Ø"/>
            </a:pPr>
            <a:r>
              <a:rPr lang="id-ID" sz="2000" dirty="0" smtClean="0"/>
              <a:t>Volcanic soil are rich, deep and fertile,and allow intensive agriculture to take place</a:t>
            </a:r>
          </a:p>
          <a:p>
            <a:pPr>
              <a:buFont typeface="Wingdings" pitchFamily="2" charset="2"/>
              <a:buChar char="Ø"/>
            </a:pPr>
            <a:r>
              <a:rPr lang="id-ID" sz="2000" dirty="0" smtClean="0"/>
              <a:t>Volcanics areas are important for tourism</a:t>
            </a:r>
            <a:endParaRPr lang="en-US" sz="2000" dirty="0"/>
          </a:p>
        </p:txBody>
      </p:sp>
      <p:sp>
        <p:nvSpPr>
          <p:cNvPr id="2" name="Title 1"/>
          <p:cNvSpPr>
            <a:spLocks noGrp="1"/>
          </p:cNvSpPr>
          <p:nvPr>
            <p:ph type="title"/>
          </p:nvPr>
        </p:nvSpPr>
        <p:spPr/>
        <p:txBody>
          <a:bodyPr/>
          <a:lstStyle/>
          <a:p>
            <a:r>
              <a:rPr lang="id-ID" dirty="0" smtClean="0"/>
              <a:t>Volcanoes</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5029200"/>
          </a:xfrm>
        </p:spPr>
        <p:txBody>
          <a:bodyPr>
            <a:normAutofit fontScale="85000" lnSpcReduction="10000"/>
          </a:bodyPr>
          <a:lstStyle/>
          <a:p>
            <a:pPr algn="ctr">
              <a:buNone/>
            </a:pPr>
            <a:r>
              <a:rPr lang="id-ID" sz="4300" b="1" dirty="0" smtClean="0"/>
              <a:t>Case Study</a:t>
            </a:r>
          </a:p>
          <a:p>
            <a:pPr>
              <a:buNone/>
            </a:pPr>
            <a:r>
              <a:rPr lang="en-US" sz="2800" dirty="0" smtClean="0"/>
              <a:t>Montserrat is a small island in the Caribbean. </a:t>
            </a:r>
            <a:r>
              <a:rPr lang="id-ID" sz="2800" dirty="0" smtClean="0"/>
              <a:t>There is a volcano on the south of the island called </a:t>
            </a:r>
            <a:r>
              <a:rPr lang="en-US" sz="2800" dirty="0" smtClean="0"/>
              <a:t>Chances Peak</a:t>
            </a:r>
            <a:r>
              <a:rPr lang="id-ID" sz="2800" dirty="0" smtClean="0"/>
              <a:t>. The volcano had been dormant for over 300 years. In 1995 the volcano began to give warning signs, than the volcano active for 5 years, the most intense eruption is in 1997. Before the eruption the island(11 000 people) had been evacuated, 19 people were killed by the eruption the people choose to stay behind to watch over the crops. </a:t>
            </a:r>
            <a:r>
              <a:rPr lang="en-US" sz="2800" dirty="0" smtClean="0"/>
              <a:t>Volcanic eruptions and lahars have destroyed large areas of Montserrat. he capital, Plymouth, has been covered in layers of ash and mud. Many homes and buildings have been destroyed, including the only hospital, the airport and many roads</a:t>
            </a:r>
            <a:r>
              <a:rPr lang="en-US" dirty="0" smtClean="0"/>
              <a:t>.</a:t>
            </a:r>
            <a:endParaRPr lang="en-US" dirty="0"/>
          </a:p>
        </p:txBody>
      </p:sp>
      <p:sp>
        <p:nvSpPr>
          <p:cNvPr id="2" name="Title 1"/>
          <p:cNvSpPr>
            <a:spLocks noGrp="1"/>
          </p:cNvSpPr>
          <p:nvPr>
            <p:ph type="title"/>
          </p:nvPr>
        </p:nvSpPr>
        <p:spPr/>
        <p:txBody>
          <a:bodyPr/>
          <a:lstStyle/>
          <a:p>
            <a:r>
              <a:rPr lang="id-ID" dirty="0" smtClean="0"/>
              <a:t>Volcanoes</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55000" lnSpcReduction="20000"/>
          </a:bodyPr>
          <a:lstStyle/>
          <a:p>
            <a:r>
              <a:rPr lang="en-US" sz="5700" b="1" dirty="0" smtClean="0"/>
              <a:t>Short-term responses and results</a:t>
            </a:r>
          </a:p>
          <a:p>
            <a:r>
              <a:rPr lang="en-US" sz="3600" dirty="0" smtClean="0"/>
              <a:t>Evacuation.</a:t>
            </a:r>
          </a:p>
          <a:p>
            <a:r>
              <a:rPr lang="en-US" sz="3600" dirty="0" smtClean="0"/>
              <a:t>Abandonment of the capital city.</a:t>
            </a:r>
          </a:p>
          <a:p>
            <a:r>
              <a:rPr lang="en-US" sz="3600" dirty="0" smtClean="0"/>
              <a:t>The British government gave money for compensation and redevelopment.</a:t>
            </a:r>
          </a:p>
          <a:p>
            <a:r>
              <a:rPr lang="en-US" sz="3600" dirty="0" smtClean="0"/>
              <a:t>Unemployment rose due to the collapse of the tourist industry.</a:t>
            </a:r>
          </a:p>
          <a:p>
            <a:r>
              <a:rPr lang="en-US" sz="5700" b="1" dirty="0" smtClean="0"/>
              <a:t>Long-term responses and results</a:t>
            </a:r>
          </a:p>
          <a:p>
            <a:r>
              <a:rPr lang="en-US" sz="3600" dirty="0" smtClean="0"/>
              <a:t>An exclusion zone was set up in the volcanic region.</a:t>
            </a:r>
          </a:p>
          <a:p>
            <a:r>
              <a:rPr lang="en-US" sz="3600" dirty="0" smtClean="0"/>
              <a:t>A volcanic observatory was built to monitor the volcano.</a:t>
            </a:r>
          </a:p>
          <a:p>
            <a:r>
              <a:rPr lang="en-US" sz="3600" dirty="0" smtClean="0"/>
              <a:t>New roads and a new airport were built.</a:t>
            </a:r>
          </a:p>
          <a:p>
            <a:r>
              <a:rPr lang="en-US" sz="3600" dirty="0" smtClean="0"/>
              <a:t>Services in the north of the island were expanded.</a:t>
            </a:r>
          </a:p>
          <a:p>
            <a:r>
              <a:rPr lang="en-US" sz="3600" dirty="0" smtClean="0"/>
              <a:t>The presence of the volcano resulted in a growth in tourism.</a:t>
            </a:r>
          </a:p>
          <a:p>
            <a:endParaRPr lang="en-US" dirty="0"/>
          </a:p>
        </p:txBody>
      </p:sp>
      <p:sp>
        <p:nvSpPr>
          <p:cNvPr id="2" name="Title 1"/>
          <p:cNvSpPr>
            <a:spLocks noGrp="1"/>
          </p:cNvSpPr>
          <p:nvPr>
            <p:ph type="title"/>
          </p:nvPr>
        </p:nvSpPr>
        <p:spPr/>
        <p:txBody>
          <a:bodyPr/>
          <a:lstStyle/>
          <a:p>
            <a:r>
              <a:rPr lang="id-ID" dirty="0" smtClean="0"/>
              <a:t>Volcanoes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105400"/>
            <a:ext cx="8229600" cy="1219200"/>
          </a:xfrm>
        </p:spPr>
        <p:txBody>
          <a:bodyPr/>
          <a:lstStyle/>
          <a:p>
            <a:r>
              <a:rPr lang="id-ID" dirty="0" smtClean="0"/>
              <a:t>Earthquakes </a:t>
            </a:r>
            <a:r>
              <a:rPr lang="en-US" dirty="0" smtClean="0"/>
              <a:t>a</a:t>
            </a:r>
            <a:r>
              <a:rPr lang="id-ID" dirty="0" smtClean="0"/>
              <a:t>re a</a:t>
            </a:r>
            <a:r>
              <a:rPr lang="en-US" dirty="0" smtClean="0"/>
              <a:t> sudden and violent shaking of </a:t>
            </a:r>
            <a:r>
              <a:rPr lang="id-ID" dirty="0" smtClean="0"/>
              <a:t>surface of the earth</a:t>
            </a:r>
            <a:endParaRPr lang="en-US" dirty="0"/>
          </a:p>
        </p:txBody>
      </p:sp>
      <p:sp>
        <p:nvSpPr>
          <p:cNvPr id="2" name="Title 1"/>
          <p:cNvSpPr>
            <a:spLocks noGrp="1"/>
          </p:cNvSpPr>
          <p:nvPr>
            <p:ph type="title"/>
          </p:nvPr>
        </p:nvSpPr>
        <p:spPr/>
        <p:txBody>
          <a:bodyPr/>
          <a:lstStyle/>
          <a:p>
            <a:r>
              <a:rPr lang="id-ID" dirty="0" smtClean="0"/>
              <a:t>Earthquakes</a:t>
            </a:r>
            <a:endParaRPr lang="en-US" dirty="0"/>
          </a:p>
        </p:txBody>
      </p:sp>
      <p:pic>
        <p:nvPicPr>
          <p:cNvPr id="4" name="Picture 5"/>
          <p:cNvPicPr>
            <a:picLocks noChangeAspect="1" noChangeArrowheads="1"/>
          </p:cNvPicPr>
          <p:nvPr/>
        </p:nvPicPr>
        <p:blipFill>
          <a:blip r:embed="rId2" cstate="print"/>
          <a:srcRect/>
          <a:stretch>
            <a:fillRect/>
          </a:stretch>
        </p:blipFill>
        <p:spPr bwMode="auto">
          <a:xfrm>
            <a:off x="1676400" y="1600200"/>
            <a:ext cx="5105400" cy="3578225"/>
          </a:xfrm>
          <a:prstGeom prst="rect">
            <a:avLst/>
          </a:prstGeom>
          <a:noFill/>
          <a:ln w="12700">
            <a:noFill/>
            <a:miter lim="800000"/>
            <a:headEnd type="none" w="sm" len="sm"/>
            <a:tailEnd type="none" w="sm" len="sm"/>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7172" name="Picture 4" descr="http://earthquakesandplates.files.wordpress.com/2008/05/eqfocus.gif"/>
          <p:cNvPicPr>
            <a:picLocks noChangeAspect="1" noChangeArrowheads="1"/>
          </p:cNvPicPr>
          <p:nvPr/>
        </p:nvPicPr>
        <p:blipFill>
          <a:blip r:embed="rId3" cstate="print"/>
          <a:srcRect/>
          <a:stretch>
            <a:fillRect/>
          </a:stretch>
        </p:blipFill>
        <p:spPr bwMode="auto">
          <a:xfrm>
            <a:off x="0" y="0"/>
            <a:ext cx="9144000" cy="5105400"/>
          </a:xfrm>
          <a:prstGeom prst="rect">
            <a:avLst/>
          </a:prstGeom>
          <a:noFill/>
        </p:spPr>
      </p:pic>
      <p:sp>
        <p:nvSpPr>
          <p:cNvPr id="7" name="TextBox 6"/>
          <p:cNvSpPr txBox="1"/>
          <p:nvPr/>
        </p:nvSpPr>
        <p:spPr>
          <a:xfrm>
            <a:off x="304800" y="5105400"/>
            <a:ext cx="4114799" cy="1938992"/>
          </a:xfrm>
          <a:prstGeom prst="rect">
            <a:avLst/>
          </a:prstGeom>
          <a:noFill/>
        </p:spPr>
        <p:txBody>
          <a:bodyPr wrap="square" rtlCol="0">
            <a:spAutoFit/>
          </a:bodyPr>
          <a:lstStyle/>
          <a:p>
            <a:r>
              <a:rPr lang="id-ID" b="1" dirty="0" smtClean="0"/>
              <a:t>Focus</a:t>
            </a:r>
            <a:r>
              <a:rPr lang="id-ID" dirty="0" smtClean="0"/>
              <a:t> - </a:t>
            </a:r>
            <a:r>
              <a:rPr lang="id-ID" sz="1600" dirty="0" smtClean="0"/>
              <a:t>refers to the place beneath the ground where the earthquake takes place</a:t>
            </a:r>
          </a:p>
          <a:p>
            <a:r>
              <a:rPr lang="id-ID" b="1" dirty="0" smtClean="0"/>
              <a:t>Epicenter</a:t>
            </a:r>
            <a:r>
              <a:rPr lang="id-ID" dirty="0" smtClean="0"/>
              <a:t> – </a:t>
            </a:r>
            <a:r>
              <a:rPr lang="id-ID" sz="1600" dirty="0" smtClean="0"/>
              <a:t>is the point on the ground surface immediatly above the focus</a:t>
            </a:r>
          </a:p>
          <a:p>
            <a:r>
              <a:rPr lang="id-ID" b="1" dirty="0" smtClean="0"/>
              <a:t>Deep focus earthquake</a:t>
            </a:r>
            <a:r>
              <a:rPr lang="id-ID" dirty="0" smtClean="0"/>
              <a:t> – </a:t>
            </a:r>
            <a:r>
              <a:rPr lang="id-ID" sz="1600" dirty="0" smtClean="0"/>
              <a:t>associated with aubduction zones.</a:t>
            </a:r>
          </a:p>
          <a:p>
            <a:r>
              <a:rPr lang="en-US" dirty="0" smtClean="0"/>
              <a:t> </a:t>
            </a:r>
            <a:endParaRPr lang="en-US" dirty="0"/>
          </a:p>
        </p:txBody>
      </p:sp>
      <p:sp>
        <p:nvSpPr>
          <p:cNvPr id="9" name="TextBox 8"/>
          <p:cNvSpPr txBox="1"/>
          <p:nvPr/>
        </p:nvSpPr>
        <p:spPr>
          <a:xfrm>
            <a:off x="4572000" y="4980563"/>
            <a:ext cx="4343400" cy="1877437"/>
          </a:xfrm>
          <a:prstGeom prst="rect">
            <a:avLst/>
          </a:prstGeom>
          <a:noFill/>
        </p:spPr>
        <p:txBody>
          <a:bodyPr wrap="square" rtlCol="0">
            <a:spAutoFit/>
          </a:bodyPr>
          <a:lstStyle/>
          <a:p>
            <a:r>
              <a:rPr lang="id-ID" b="1" dirty="0" smtClean="0"/>
              <a:t>F</a:t>
            </a:r>
            <a:r>
              <a:rPr lang="en-US" b="1" dirty="0" err="1" smtClean="0"/>
              <a:t>ault</a:t>
            </a:r>
            <a:r>
              <a:rPr lang="en-US" dirty="0" smtClean="0"/>
              <a:t> </a:t>
            </a:r>
            <a:r>
              <a:rPr lang="id-ID" dirty="0" smtClean="0"/>
              <a:t>-</a:t>
            </a:r>
            <a:r>
              <a:rPr lang="en-US" dirty="0" smtClean="0"/>
              <a:t> </a:t>
            </a:r>
            <a:r>
              <a:rPr lang="en-US" sz="1600" dirty="0" smtClean="0"/>
              <a:t>a planar fracture or discontinuity in a volume of rock, across which there has been significant displacement along the fractures as a result of</a:t>
            </a:r>
            <a:r>
              <a:rPr lang="id-ID" sz="1600" dirty="0" smtClean="0"/>
              <a:t> earth</a:t>
            </a:r>
            <a:r>
              <a:rPr lang="en-US" sz="1600" dirty="0" smtClean="0"/>
              <a:t> movement</a:t>
            </a:r>
            <a:endParaRPr lang="id-ID" sz="1600" dirty="0" smtClean="0"/>
          </a:p>
          <a:p>
            <a:r>
              <a:rPr lang="id-ID" b="1" dirty="0" smtClean="0"/>
              <a:t>Shallow focus earthquake </a:t>
            </a:r>
            <a:r>
              <a:rPr lang="id-ID" dirty="0" smtClean="0"/>
              <a:t>– </a:t>
            </a:r>
            <a:r>
              <a:rPr lang="id-ID" sz="1600" dirty="0" smtClean="0"/>
              <a:t>generally located along constructive boundaries and conservative boundaries</a:t>
            </a:r>
            <a:endParaRPr lang="en-US" sz="16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95400"/>
            <a:ext cx="8229600" cy="5334000"/>
          </a:xfrm>
        </p:spPr>
        <p:txBody>
          <a:bodyPr>
            <a:normAutofit fontScale="92500" lnSpcReduction="10000"/>
          </a:bodyPr>
          <a:lstStyle/>
          <a:p>
            <a:pPr algn="ctr">
              <a:buNone/>
            </a:pPr>
            <a:r>
              <a:rPr lang="id-ID" b="1" dirty="0" smtClean="0"/>
              <a:t>Earthquake damage </a:t>
            </a:r>
          </a:p>
          <a:p>
            <a:pPr>
              <a:buFont typeface="Wingdings" pitchFamily="2" charset="2"/>
              <a:buChar char="Ø"/>
            </a:pPr>
            <a:r>
              <a:rPr lang="id-ID" sz="2800" dirty="0" smtClean="0"/>
              <a:t>Strength of earthquake and number of aftershock – </a:t>
            </a:r>
            <a:r>
              <a:rPr lang="id-ID" sz="2200" dirty="0" smtClean="0"/>
              <a:t>the stronger the earthquake the more damage it can</a:t>
            </a:r>
          </a:p>
          <a:p>
            <a:pPr>
              <a:buFont typeface="Wingdings" pitchFamily="2" charset="2"/>
              <a:buChar char="Ø"/>
            </a:pPr>
            <a:r>
              <a:rPr lang="id-ID" sz="2800" dirty="0" smtClean="0"/>
              <a:t>Population density – </a:t>
            </a:r>
            <a:r>
              <a:rPr lang="id-ID" sz="2200" dirty="0" smtClean="0"/>
              <a:t>an earthquake that hits high population density could inflict more damage</a:t>
            </a:r>
          </a:p>
          <a:p>
            <a:pPr>
              <a:buFont typeface="Wingdings" pitchFamily="2" charset="2"/>
              <a:buChar char="Ø"/>
            </a:pPr>
            <a:r>
              <a:rPr lang="id-ID" sz="2800" dirty="0" smtClean="0"/>
              <a:t>The type of building – </a:t>
            </a:r>
            <a:r>
              <a:rPr lang="id-ID" sz="2200" dirty="0" smtClean="0"/>
              <a:t>MEDCs generally have better quality pf building rather than LEDCs</a:t>
            </a:r>
          </a:p>
          <a:p>
            <a:pPr>
              <a:buFont typeface="Wingdings" pitchFamily="2" charset="2"/>
              <a:buChar char="Ø"/>
            </a:pPr>
            <a:r>
              <a:rPr lang="id-ID" sz="2800" dirty="0" smtClean="0"/>
              <a:t>The time of day – </a:t>
            </a:r>
            <a:r>
              <a:rPr lang="id-ID" sz="2200" dirty="0" smtClean="0"/>
              <a:t>an earthquake during busy time may cause more death than quite time</a:t>
            </a:r>
          </a:p>
          <a:p>
            <a:pPr>
              <a:buFont typeface="Wingdings" pitchFamily="2" charset="2"/>
              <a:buChar char="Ø"/>
            </a:pPr>
            <a:r>
              <a:rPr lang="id-ID" sz="2800" dirty="0" smtClean="0"/>
              <a:t>The distance from the centre (epicentre)- </a:t>
            </a:r>
            <a:r>
              <a:rPr lang="id-ID" sz="2200" dirty="0" smtClean="0"/>
              <a:t>the closer to epicentre the greater damage that is done</a:t>
            </a:r>
          </a:p>
          <a:p>
            <a:pPr>
              <a:buFont typeface="Wingdings" pitchFamily="2" charset="2"/>
              <a:buChar char="Ø"/>
            </a:pPr>
            <a:r>
              <a:rPr lang="id-ID" sz="2800" dirty="0" smtClean="0"/>
              <a:t>The type of rock and sediment- </a:t>
            </a:r>
            <a:r>
              <a:rPr lang="id-ID" sz="2200" dirty="0" smtClean="0"/>
              <a:t>some material may act like liquid when shaken</a:t>
            </a:r>
          </a:p>
          <a:p>
            <a:pPr>
              <a:buFont typeface="Wingdings" pitchFamily="2" charset="2"/>
              <a:buChar char="Ø"/>
            </a:pPr>
            <a:r>
              <a:rPr lang="id-ID" sz="2800" dirty="0" smtClean="0"/>
              <a:t>Secondary hazards – </a:t>
            </a:r>
            <a:r>
              <a:rPr lang="id-ID" sz="2200" dirty="0" smtClean="0"/>
              <a:t>such as mudslides and tsunami</a:t>
            </a:r>
          </a:p>
          <a:p>
            <a:pPr>
              <a:buFont typeface="Wingdings" pitchFamily="2" charset="2"/>
              <a:buChar char="Ø"/>
            </a:pPr>
            <a:endParaRPr lang="en-US" dirty="0"/>
          </a:p>
        </p:txBody>
      </p:sp>
      <p:sp>
        <p:nvSpPr>
          <p:cNvPr id="2" name="Title 1"/>
          <p:cNvSpPr>
            <a:spLocks noGrp="1"/>
          </p:cNvSpPr>
          <p:nvPr>
            <p:ph type="title"/>
          </p:nvPr>
        </p:nvSpPr>
        <p:spPr/>
        <p:txBody>
          <a:bodyPr/>
          <a:lstStyle/>
          <a:p>
            <a:r>
              <a:rPr lang="id-ID" dirty="0" smtClean="0"/>
              <a:t>Earthquake Damage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525963"/>
          </a:xfrm>
        </p:spPr>
        <p:txBody>
          <a:bodyPr>
            <a:normAutofit fontScale="92500" lnSpcReduction="10000"/>
          </a:bodyPr>
          <a:lstStyle/>
          <a:p>
            <a:r>
              <a:rPr lang="id-ID" dirty="0" smtClean="0"/>
              <a:t>Several of way dealing with earthquake:</a:t>
            </a:r>
          </a:p>
          <a:p>
            <a:pPr>
              <a:buFont typeface="Wingdings" pitchFamily="2" charset="2"/>
              <a:buChar char="Ø"/>
            </a:pPr>
            <a:r>
              <a:rPr lang="id-ID" sz="2400" dirty="0" smtClean="0"/>
              <a:t>Leave the area</a:t>
            </a:r>
          </a:p>
          <a:p>
            <a:pPr>
              <a:buFont typeface="Wingdings" pitchFamily="2" charset="2"/>
              <a:buChar char="Ø"/>
            </a:pPr>
            <a:r>
              <a:rPr lang="id-ID" sz="2400" dirty="0" smtClean="0"/>
              <a:t>Do nothing and accept the hazzard</a:t>
            </a:r>
          </a:p>
          <a:p>
            <a:r>
              <a:rPr lang="id-ID" dirty="0" smtClean="0"/>
              <a:t>The main ways of dealing with earthquake:</a:t>
            </a:r>
          </a:p>
          <a:p>
            <a:pPr>
              <a:buFont typeface="Wingdings" pitchFamily="2" charset="2"/>
              <a:buChar char="Ø"/>
            </a:pPr>
            <a:r>
              <a:rPr lang="id-ID" sz="2400" dirty="0" smtClean="0"/>
              <a:t>Better forecasting and warning</a:t>
            </a:r>
          </a:p>
          <a:p>
            <a:pPr>
              <a:buFont typeface="Wingdings" pitchFamily="2" charset="2"/>
              <a:buChar char="Ø"/>
            </a:pPr>
            <a:r>
              <a:rPr lang="id-ID" sz="2400" dirty="0" smtClean="0"/>
              <a:t>Building design and building in good location</a:t>
            </a:r>
          </a:p>
          <a:p>
            <a:r>
              <a:rPr lang="id-ID" dirty="0" smtClean="0"/>
              <a:t>Several ways predicting and monitoring earthquake:</a:t>
            </a:r>
          </a:p>
          <a:p>
            <a:pPr>
              <a:buFont typeface="Wingdings" pitchFamily="2" charset="2"/>
              <a:buChar char="Ø"/>
            </a:pPr>
            <a:r>
              <a:rPr lang="id-ID" sz="2600" dirty="0" smtClean="0"/>
              <a:t>Recording changes in electrical conductivity</a:t>
            </a:r>
          </a:p>
          <a:p>
            <a:pPr>
              <a:buFont typeface="Wingdings" pitchFamily="2" charset="2"/>
              <a:buChar char="Ø"/>
            </a:pPr>
            <a:r>
              <a:rPr lang="id-ID" sz="2600" dirty="0" smtClean="0"/>
              <a:t>Nothing strange and unusual animal behaviour</a:t>
            </a:r>
          </a:p>
          <a:p>
            <a:pPr>
              <a:buFont typeface="Wingdings" pitchFamily="2" charset="2"/>
              <a:buChar char="Ø"/>
            </a:pPr>
            <a:r>
              <a:rPr lang="id-ID" sz="2600" dirty="0" smtClean="0"/>
              <a:t>Checking history evidence</a:t>
            </a:r>
          </a:p>
          <a:p>
            <a:pPr>
              <a:buFont typeface="Wingdings" pitchFamily="2" charset="2"/>
              <a:buChar char="Ø"/>
            </a:pPr>
            <a:r>
              <a:rPr lang="id-ID" sz="2600" dirty="0" smtClean="0"/>
              <a:t>Measuring crustal movement</a:t>
            </a:r>
          </a:p>
        </p:txBody>
      </p:sp>
      <p:sp>
        <p:nvSpPr>
          <p:cNvPr id="2" name="Title 1"/>
          <p:cNvSpPr>
            <a:spLocks noGrp="1"/>
          </p:cNvSpPr>
          <p:nvPr>
            <p:ph type="title"/>
          </p:nvPr>
        </p:nvSpPr>
        <p:spPr/>
        <p:txBody>
          <a:bodyPr>
            <a:normAutofit/>
          </a:bodyPr>
          <a:lstStyle/>
          <a:p>
            <a:r>
              <a:rPr lang="id-ID" dirty="0" smtClean="0"/>
              <a:t>Dealing with earthquake</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id-ID" dirty="0" smtClean="0"/>
              <a:t>Building design</a:t>
            </a:r>
          </a:p>
          <a:p>
            <a:pPr>
              <a:buNone/>
            </a:pPr>
            <a:r>
              <a:rPr lang="id-ID" dirty="0" smtClean="0"/>
              <a:t>Building design in the enviorment must responds quickly to eathwuak force like building a single storey building. A high building responds slowl to earthquake. Places of the building also must be affective, like not building the house beside steep soil because it can cause mudslides</a:t>
            </a:r>
            <a:endParaRPr lang="en-US" dirty="0"/>
          </a:p>
        </p:txBody>
      </p:sp>
      <p:sp>
        <p:nvSpPr>
          <p:cNvPr id="2" name="Title 1"/>
          <p:cNvSpPr>
            <a:spLocks noGrp="1"/>
          </p:cNvSpPr>
          <p:nvPr>
            <p:ph type="title"/>
          </p:nvPr>
        </p:nvSpPr>
        <p:spPr/>
        <p:txBody>
          <a:bodyPr/>
          <a:lstStyle/>
          <a:p>
            <a:r>
              <a:rPr lang="id-ID" dirty="0" smtClean="0"/>
              <a:t>Earthquakes</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idx="1"/>
          </p:nvPr>
        </p:nvSpPr>
        <p:spPr/>
        <p:txBody>
          <a:bodyPr/>
          <a:lstStyle/>
          <a:p>
            <a:r>
              <a:rPr lang="en-US"/>
              <a:t>Plate tectonics: set of ideas that describes and explains the global distribution of earthquakes, volcanoes, fold mountains and rift valley.</a:t>
            </a:r>
          </a:p>
          <a:p>
            <a:pPr>
              <a:buFontTx/>
              <a:buNone/>
            </a:pPr>
            <a:endParaRPr lang="en-US" sz="2800"/>
          </a:p>
        </p:txBody>
      </p:sp>
      <p:sp>
        <p:nvSpPr>
          <p:cNvPr id="3074" name="Rectangle 2"/>
          <p:cNvSpPr>
            <a:spLocks noGrp="1" noChangeArrowheads="1"/>
          </p:cNvSpPr>
          <p:nvPr>
            <p:ph type="title"/>
          </p:nvPr>
        </p:nvSpPr>
        <p:spPr/>
        <p:txBody>
          <a:bodyPr/>
          <a:lstStyle/>
          <a:p>
            <a:endParaRPr lang="en-US"/>
          </a:p>
        </p:txBody>
      </p:sp>
      <p:pic>
        <p:nvPicPr>
          <p:cNvPr id="3085" name="Picture 13" descr="ANd9GcQ-LShT8lezHqH3eELQsGqTxuumEdSByWnAy6VZ7-w1zxaPZl1gyszalYJM"/>
          <p:cNvPicPr>
            <a:picLocks noChangeAspect="1" noChangeArrowheads="1"/>
          </p:cNvPicPr>
          <p:nvPr/>
        </p:nvPicPr>
        <p:blipFill>
          <a:blip r:embed="rId2" cstate="print"/>
          <a:srcRect/>
          <a:stretch>
            <a:fillRect/>
          </a:stretch>
        </p:blipFill>
        <p:spPr bwMode="auto">
          <a:xfrm>
            <a:off x="1371600" y="3886200"/>
            <a:ext cx="6096000" cy="2514600"/>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ctr">
              <a:buNone/>
            </a:pPr>
            <a:r>
              <a:rPr lang="id-ID" b="1" dirty="0" smtClean="0"/>
              <a:t>Case Study</a:t>
            </a:r>
          </a:p>
          <a:p>
            <a:r>
              <a:rPr lang="en-US" b="1" dirty="0" smtClean="0"/>
              <a:t>Kashmir, Pakistan, 2005 (LEDC)</a:t>
            </a:r>
          </a:p>
          <a:p>
            <a:pPr>
              <a:buNone/>
            </a:pPr>
            <a:r>
              <a:rPr lang="en-US" dirty="0" smtClean="0"/>
              <a:t>On 8 October 2005, an earthquake measuring 7.6 on the Richter scale hit the Kashmir region of Pakistan. The earthquake was the result of collision between the Indian and Eurasian plates.</a:t>
            </a:r>
            <a:endParaRPr lang="id-ID" dirty="0" smtClean="0"/>
          </a:p>
          <a:p>
            <a:pPr>
              <a:buNone/>
            </a:pPr>
            <a:endParaRPr lang="en-US" dirty="0" smtClean="0"/>
          </a:p>
          <a:p>
            <a:pPr>
              <a:buNone/>
            </a:pPr>
            <a:endParaRPr lang="en-US" b="1" dirty="0"/>
          </a:p>
        </p:txBody>
      </p:sp>
      <p:sp>
        <p:nvSpPr>
          <p:cNvPr id="2" name="Title 1"/>
          <p:cNvSpPr>
            <a:spLocks noGrp="1"/>
          </p:cNvSpPr>
          <p:nvPr>
            <p:ph type="title"/>
          </p:nvPr>
        </p:nvSpPr>
        <p:spPr/>
        <p:txBody>
          <a:bodyPr/>
          <a:lstStyle/>
          <a:p>
            <a:r>
              <a:rPr lang="id-ID" dirty="0" smtClean="0"/>
              <a:t>Earthquakes</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dirty="0" smtClean="0"/>
              <a:t>Earthquake</a:t>
            </a:r>
            <a:endParaRPr lang="en-US" dirty="0"/>
          </a:p>
        </p:txBody>
      </p:sp>
      <p:sp>
        <p:nvSpPr>
          <p:cNvPr id="5" name="Content Placeholder 4"/>
          <p:cNvSpPr>
            <a:spLocks noGrp="1"/>
          </p:cNvSpPr>
          <p:nvPr>
            <p:ph sz="half" idx="1"/>
          </p:nvPr>
        </p:nvSpPr>
        <p:spPr>
          <a:xfrm>
            <a:off x="304800" y="2332037"/>
            <a:ext cx="4038600" cy="4525963"/>
          </a:xfrm>
        </p:spPr>
        <p:txBody>
          <a:bodyPr/>
          <a:lstStyle/>
          <a:p>
            <a:r>
              <a:rPr lang="en-US" sz="3600" b="1" dirty="0" smtClean="0"/>
              <a:t>Primary effects</a:t>
            </a:r>
            <a:endParaRPr lang="id-ID" sz="3600" b="1" dirty="0" smtClean="0"/>
          </a:p>
          <a:p>
            <a:r>
              <a:rPr lang="en-US" sz="2600" dirty="0" smtClean="0"/>
              <a:t>Buildings collapsed.</a:t>
            </a:r>
          </a:p>
          <a:p>
            <a:r>
              <a:rPr lang="en-US" sz="2600" dirty="0" smtClean="0"/>
              <a:t>79,000 people were killed.</a:t>
            </a:r>
          </a:p>
          <a:p>
            <a:r>
              <a:rPr lang="en-US" sz="2600" dirty="0" smtClean="0"/>
              <a:t>Landslides, and large cracks appeared in the ground.</a:t>
            </a:r>
          </a:p>
          <a:p>
            <a:endParaRPr lang="en-US" dirty="0"/>
          </a:p>
        </p:txBody>
      </p:sp>
      <p:sp>
        <p:nvSpPr>
          <p:cNvPr id="6" name="Content Placeholder 5"/>
          <p:cNvSpPr>
            <a:spLocks noGrp="1"/>
          </p:cNvSpPr>
          <p:nvPr>
            <p:ph sz="half" idx="2"/>
          </p:nvPr>
        </p:nvSpPr>
        <p:spPr>
          <a:xfrm>
            <a:off x="4648200" y="2332037"/>
            <a:ext cx="4038600" cy="4525963"/>
          </a:xfrm>
        </p:spPr>
        <p:txBody>
          <a:bodyPr/>
          <a:lstStyle/>
          <a:p>
            <a:r>
              <a:rPr lang="en-US" sz="3600" b="1" dirty="0" smtClean="0"/>
              <a:t>Secondary effects</a:t>
            </a:r>
            <a:endParaRPr lang="id-ID" sz="3600" dirty="0" smtClean="0"/>
          </a:p>
          <a:p>
            <a:r>
              <a:rPr lang="en-US" sz="2600" dirty="0" smtClean="0"/>
              <a:t>Broken sewerage pipes contaminated water supplies and spread disease.</a:t>
            </a:r>
          </a:p>
          <a:p>
            <a:r>
              <a:rPr lang="en-US" sz="2600" dirty="0" smtClean="0"/>
              <a:t>People died of cold during the harsh winter.</a:t>
            </a:r>
          </a:p>
          <a:p>
            <a:endParaRPr lang="en-US" dirty="0"/>
          </a:p>
        </p:txBody>
      </p:sp>
      <p:sp>
        <p:nvSpPr>
          <p:cNvPr id="7" name="TextBox 6"/>
          <p:cNvSpPr txBox="1"/>
          <p:nvPr/>
        </p:nvSpPr>
        <p:spPr>
          <a:xfrm>
            <a:off x="381000" y="1371600"/>
            <a:ext cx="2085507" cy="923330"/>
          </a:xfrm>
          <a:prstGeom prst="rect">
            <a:avLst/>
          </a:prstGeom>
          <a:noFill/>
        </p:spPr>
        <p:txBody>
          <a:bodyPr wrap="none" rtlCol="0">
            <a:spAutoFit/>
          </a:bodyPr>
          <a:lstStyle/>
          <a:p>
            <a:r>
              <a:rPr lang="id-ID" sz="5400" b="1" dirty="0" smtClean="0"/>
              <a:t>Effects</a:t>
            </a:r>
            <a:endParaRPr lang="en-US" sz="5400" b="1"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id-ID" dirty="0" smtClean="0"/>
              <a:t>Earthquake</a:t>
            </a:r>
            <a:endParaRPr lang="en-US" dirty="0"/>
          </a:p>
        </p:txBody>
      </p:sp>
      <p:sp>
        <p:nvSpPr>
          <p:cNvPr id="5" name="Content Placeholder 4"/>
          <p:cNvSpPr>
            <a:spLocks noGrp="1"/>
          </p:cNvSpPr>
          <p:nvPr>
            <p:ph sz="half" idx="1"/>
          </p:nvPr>
        </p:nvSpPr>
        <p:spPr>
          <a:xfrm>
            <a:off x="304800" y="2332037"/>
            <a:ext cx="4038600" cy="4525963"/>
          </a:xfrm>
        </p:spPr>
        <p:txBody>
          <a:bodyPr>
            <a:normAutofit/>
          </a:bodyPr>
          <a:lstStyle/>
          <a:p>
            <a:r>
              <a:rPr lang="en-US" sz="3900" b="1" dirty="0" smtClean="0"/>
              <a:t>Short term</a:t>
            </a:r>
            <a:endParaRPr lang="id-ID" sz="3900" b="1" dirty="0" smtClean="0"/>
          </a:p>
          <a:p>
            <a:r>
              <a:rPr lang="en-US" sz="2400" dirty="0" smtClean="0"/>
              <a:t>The army and emergency services arrived to join the rescue effort.</a:t>
            </a:r>
          </a:p>
          <a:p>
            <a:r>
              <a:rPr lang="en-US" sz="2400" dirty="0" smtClean="0"/>
              <a:t>Tents were given out by charities.</a:t>
            </a:r>
          </a:p>
          <a:p>
            <a:r>
              <a:rPr lang="en-US" sz="2400" dirty="0" smtClean="0"/>
              <a:t>Aid workers arrived from abroad to find survivors and treat the injured.</a:t>
            </a:r>
          </a:p>
          <a:p>
            <a:endParaRPr lang="en-US" dirty="0"/>
          </a:p>
        </p:txBody>
      </p:sp>
      <p:sp>
        <p:nvSpPr>
          <p:cNvPr id="6" name="Content Placeholder 5"/>
          <p:cNvSpPr>
            <a:spLocks noGrp="1"/>
          </p:cNvSpPr>
          <p:nvPr>
            <p:ph sz="half" idx="2"/>
          </p:nvPr>
        </p:nvSpPr>
        <p:spPr>
          <a:xfrm>
            <a:off x="4648200" y="2332037"/>
            <a:ext cx="4038600" cy="4525963"/>
          </a:xfrm>
        </p:spPr>
        <p:txBody>
          <a:bodyPr>
            <a:normAutofit/>
          </a:bodyPr>
          <a:lstStyle/>
          <a:p>
            <a:r>
              <a:rPr lang="en-US" sz="3900" b="1" dirty="0" smtClean="0"/>
              <a:t>Long term</a:t>
            </a:r>
            <a:endParaRPr lang="id-ID" sz="3900" b="1" dirty="0" smtClean="0"/>
          </a:p>
          <a:p>
            <a:r>
              <a:rPr lang="en-US" sz="2400" dirty="0" smtClean="0"/>
              <a:t>Schools and hospitals were rebuilt.</a:t>
            </a:r>
          </a:p>
          <a:p>
            <a:r>
              <a:rPr lang="en-US" sz="2400" dirty="0" smtClean="0"/>
              <a:t>Building regulations were improved to reduce damage and the death rate in future earthquakes.</a:t>
            </a:r>
          </a:p>
          <a:p>
            <a:endParaRPr lang="en-US" dirty="0"/>
          </a:p>
        </p:txBody>
      </p:sp>
      <p:sp>
        <p:nvSpPr>
          <p:cNvPr id="7" name="TextBox 6"/>
          <p:cNvSpPr txBox="1"/>
          <p:nvPr/>
        </p:nvSpPr>
        <p:spPr>
          <a:xfrm>
            <a:off x="381000" y="1371600"/>
            <a:ext cx="3202608" cy="769441"/>
          </a:xfrm>
          <a:prstGeom prst="rect">
            <a:avLst/>
          </a:prstGeom>
          <a:noFill/>
        </p:spPr>
        <p:txBody>
          <a:bodyPr wrap="square" rtlCol="0">
            <a:spAutoFit/>
          </a:bodyPr>
          <a:lstStyle/>
          <a:p>
            <a:r>
              <a:rPr lang="en-US" sz="4400" b="1" dirty="0" smtClean="0"/>
              <a:t>Responses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p:cNvSpPr>
            <a:spLocks noGrp="1"/>
          </p:cNvSpPr>
          <p:nvPr>
            <p:ph type="subTitle" idx="1"/>
          </p:nvPr>
        </p:nvSpPr>
        <p:spPr/>
        <p:txBody>
          <a:bodyPr/>
          <a:lstStyle/>
          <a:p>
            <a:endParaRPr lang="en-US"/>
          </a:p>
        </p:txBody>
      </p:sp>
      <p:sp>
        <p:nvSpPr>
          <p:cNvPr id="5" name="Title 4"/>
          <p:cNvSpPr>
            <a:spLocks noGrp="1"/>
          </p:cNvSpPr>
          <p:nvPr>
            <p:ph type="ctrTitle"/>
          </p:nvPr>
        </p:nvSpPr>
        <p:spPr/>
        <p:txBody>
          <a:bodyPr/>
          <a:lstStyle/>
          <a:p>
            <a:r>
              <a:rPr lang="id-ID" dirty="0" smtClean="0"/>
              <a:t>THANK</a:t>
            </a:r>
            <a:br>
              <a:rPr lang="id-ID" dirty="0" smtClean="0"/>
            </a:br>
            <a:r>
              <a:rPr lang="id-ID" dirty="0" smtClean="0"/>
              <a:t>YOU</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p:txBody>
          <a:bodyPr>
            <a:normAutofit/>
          </a:bodyPr>
          <a:lstStyle/>
          <a:p>
            <a:r>
              <a:rPr lang="en-US" sz="2400"/>
              <a:t>The cause of earth movement is huge convection currents in the earth’s interior, which rise towards the earth’s surface, drag continents apart and cause them to collide</a:t>
            </a:r>
          </a:p>
          <a:p>
            <a:r>
              <a:rPr lang="en-US" sz="2400"/>
              <a:t>These cause the earth’s surface, drag continents apart and cause them to collide</a:t>
            </a:r>
          </a:p>
          <a:p>
            <a:r>
              <a:rPr lang="en-US" sz="2400"/>
              <a:t>7 large plates : Pacific, Indo-Australian, Antarctic, North America, South American, African and Eurasian</a:t>
            </a:r>
          </a:p>
          <a:p>
            <a:r>
              <a:rPr lang="en-US" sz="2400"/>
              <a:t>4 small plates : Caribbean, Iranian, Arabian, Juan de Fuca</a:t>
            </a:r>
          </a:p>
          <a:p>
            <a:pPr>
              <a:buFontTx/>
              <a:buNone/>
            </a:pPr>
            <a:endParaRPr lang="en-US"/>
          </a:p>
        </p:txBody>
      </p:sp>
      <p:sp>
        <p:nvSpPr>
          <p:cNvPr id="4098" name="Rectangle 2"/>
          <p:cNvSpPr>
            <a:spLocks noGrp="1" noChangeArrowheads="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Grp="1" noChangeArrowheads="1"/>
          </p:cNvSpPr>
          <p:nvPr>
            <p:ph type="title"/>
          </p:nvPr>
        </p:nvSpPr>
        <p:spPr/>
        <p:txBody>
          <a:bodyPr/>
          <a:lstStyle/>
          <a:p>
            <a:endParaRPr lang="en-US"/>
          </a:p>
        </p:txBody>
      </p:sp>
      <p:sp>
        <p:nvSpPr>
          <p:cNvPr id="5125" name="Rectangle 5"/>
          <p:cNvSpPr>
            <a:spLocks noGrp="1" noChangeArrowheads="1"/>
          </p:cNvSpPr>
          <p:nvPr>
            <p:ph sz="half" idx="1"/>
          </p:nvPr>
        </p:nvSpPr>
        <p:spPr/>
        <p:txBody>
          <a:bodyPr>
            <a:normAutofit/>
          </a:bodyPr>
          <a:lstStyle/>
          <a:p>
            <a:pPr>
              <a:lnSpc>
                <a:spcPct val="90000"/>
              </a:lnSpc>
            </a:pPr>
            <a:endParaRPr lang="en-US" sz="2400"/>
          </a:p>
        </p:txBody>
      </p:sp>
      <p:sp>
        <p:nvSpPr>
          <p:cNvPr id="5126" name="Rectangle 6"/>
          <p:cNvSpPr>
            <a:spLocks noGrp="1" noChangeArrowheads="1"/>
          </p:cNvSpPr>
          <p:nvPr>
            <p:ph sz="half" idx="2"/>
          </p:nvPr>
        </p:nvSpPr>
        <p:spPr/>
        <p:txBody>
          <a:bodyPr>
            <a:normAutofit/>
          </a:bodyPr>
          <a:lstStyle/>
          <a:p>
            <a:pPr marL="533400" indent="-533400">
              <a:lnSpc>
                <a:spcPct val="90000"/>
              </a:lnSpc>
            </a:pPr>
            <a:r>
              <a:rPr lang="en-US" sz="2000"/>
              <a:t>Inner core: solid, 5 times more dense than surface rocks</a:t>
            </a:r>
          </a:p>
          <a:p>
            <a:pPr marL="533400" indent="-533400">
              <a:lnSpc>
                <a:spcPct val="90000"/>
              </a:lnSpc>
            </a:pPr>
            <a:r>
              <a:rPr lang="en-US" sz="2000"/>
              <a:t>Outer core: semi-molten</a:t>
            </a:r>
          </a:p>
          <a:p>
            <a:pPr marL="533400" indent="-533400">
              <a:lnSpc>
                <a:spcPct val="90000"/>
              </a:lnSpc>
            </a:pPr>
            <a:r>
              <a:rPr lang="en-US" sz="2000"/>
              <a:t>Mantle: semi-molten and about 2900 km thick</a:t>
            </a:r>
          </a:p>
          <a:p>
            <a:pPr marL="533400" indent="-533400">
              <a:lnSpc>
                <a:spcPct val="90000"/>
              </a:lnSpc>
            </a:pPr>
            <a:r>
              <a:rPr lang="en-US" sz="2000"/>
              <a:t>Crust: solid, 2 main types (depth between 10-70 km);</a:t>
            </a:r>
          </a:p>
          <a:p>
            <a:pPr marL="533400" indent="-533400">
              <a:lnSpc>
                <a:spcPct val="90000"/>
              </a:lnSpc>
              <a:buFontTx/>
              <a:buAutoNum type="alphaLcPeriod"/>
            </a:pPr>
            <a:r>
              <a:rPr lang="en-US" sz="2000"/>
              <a:t>Continental : mostly formed of granite, less dense than oceanic crust</a:t>
            </a:r>
          </a:p>
          <a:p>
            <a:pPr marL="533400" indent="-533400">
              <a:lnSpc>
                <a:spcPct val="90000"/>
              </a:lnSpc>
              <a:buFontTx/>
              <a:buAutoNum type="alphaLcPeriod"/>
            </a:pPr>
            <a:r>
              <a:rPr lang="en-US" sz="2000"/>
              <a:t>Oceanic: plunges beneath the continental one when they come together</a:t>
            </a:r>
          </a:p>
          <a:p>
            <a:pPr marL="533400" indent="-533400">
              <a:lnSpc>
                <a:spcPct val="90000"/>
              </a:lnSpc>
            </a:pPr>
            <a:endParaRPr lang="en-US" sz="2000"/>
          </a:p>
          <a:p>
            <a:pPr marL="533400" indent="-533400">
              <a:lnSpc>
                <a:spcPct val="90000"/>
              </a:lnSpc>
            </a:pPr>
            <a:endParaRPr lang="en-US" sz="2400"/>
          </a:p>
        </p:txBody>
      </p:sp>
      <p:pic>
        <p:nvPicPr>
          <p:cNvPr id="5130" name="Picture 10" descr="ANd9GcRTIvpoB9wOFVKTPEeX1afGEHNjHs8xrCAq53kd-1tbNWAGo2rNRmv_TJg"/>
          <p:cNvPicPr>
            <a:picLocks noChangeAspect="1" noChangeArrowheads="1"/>
          </p:cNvPicPr>
          <p:nvPr/>
        </p:nvPicPr>
        <p:blipFill>
          <a:blip r:embed="rId2" cstate="print"/>
          <a:srcRect/>
          <a:stretch>
            <a:fillRect/>
          </a:stretch>
        </p:blipFill>
        <p:spPr bwMode="auto">
          <a:xfrm>
            <a:off x="533400" y="1676400"/>
            <a:ext cx="3657600" cy="37338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normAutofit/>
          </a:bodyPr>
          <a:lstStyle/>
          <a:p>
            <a:r>
              <a:rPr lang="en-US" sz="2800"/>
              <a:t>Distribution of the world’s volcanoes and earthquakes is very uneven, mostly along plate boundaries which are regions of crustal instability and tectonic activity</a:t>
            </a:r>
          </a:p>
          <a:p>
            <a:r>
              <a:rPr lang="en-US" sz="2800"/>
              <a:t>There are over 1300 active volcanoes in the world, many of them under the ocean  (3/4 active volcanoes &amp; located in the pacific of ring)</a:t>
            </a:r>
          </a:p>
        </p:txBody>
      </p:sp>
      <p:sp>
        <p:nvSpPr>
          <p:cNvPr id="7170" name="Rectangle 2"/>
          <p:cNvSpPr>
            <a:spLocks noGrp="1" noChangeArrowheads="1"/>
          </p:cNvSpPr>
          <p:nvPr>
            <p:ph type="title"/>
          </p:nvPr>
        </p:nvSpPr>
        <p:spPr/>
        <p:txBody>
          <a:bodyPr/>
          <a:lstStyle/>
          <a:p>
            <a:endParaRPr lang="en-US"/>
          </a:p>
        </p:txBody>
      </p:sp>
      <p:pic>
        <p:nvPicPr>
          <p:cNvPr id="7173" name="Picture 5" descr="ANd9GcRdKuYDYoR-xJRVddvWocLmnk4gWwZcpJMTPYIZUoKau9ARM4oHRtDSPQP0"/>
          <p:cNvPicPr>
            <a:picLocks noChangeAspect="1" noChangeArrowheads="1"/>
          </p:cNvPicPr>
          <p:nvPr/>
        </p:nvPicPr>
        <p:blipFill>
          <a:blip r:embed="rId2" cstate="print"/>
          <a:srcRect/>
          <a:stretch>
            <a:fillRect/>
          </a:stretch>
        </p:blipFill>
        <p:spPr bwMode="auto">
          <a:xfrm>
            <a:off x="5486400" y="4800600"/>
            <a:ext cx="3657600" cy="20574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pPr marL="609600" indent="-609600"/>
            <a:r>
              <a:rPr lang="en-US" sz="2800"/>
              <a:t>Example active volcanoes (pacific ring of fire):</a:t>
            </a:r>
          </a:p>
          <a:p>
            <a:pPr marL="609600" indent="-609600">
              <a:buFontTx/>
              <a:buAutoNum type="alphaLcPeriod"/>
            </a:pPr>
            <a:r>
              <a:rPr lang="en-US" sz="2400"/>
              <a:t>Taal volcanoes &amp; Mt. Pinatubo (Philiphines)</a:t>
            </a:r>
          </a:p>
          <a:p>
            <a:pPr marL="609600" indent="-609600">
              <a:buFontTx/>
              <a:buAutoNum type="alphaLcPeriod"/>
            </a:pPr>
            <a:r>
              <a:rPr lang="en-US" sz="2400"/>
              <a:t>Ulawun (Papua New Guinea)</a:t>
            </a:r>
          </a:p>
          <a:p>
            <a:pPr marL="609600" indent="-609600">
              <a:buFontTx/>
              <a:buAutoNum type="alphaLcPeriod"/>
            </a:pPr>
            <a:r>
              <a:rPr lang="en-US" sz="2400"/>
              <a:t>Krakatoa, Merapi, Tambora, Kelut (Indonesia)</a:t>
            </a:r>
          </a:p>
          <a:p>
            <a:pPr marL="609600" indent="-609600">
              <a:buFontTx/>
              <a:buAutoNum type="alphaLcPeriod"/>
            </a:pPr>
            <a:r>
              <a:rPr lang="en-US" sz="2400"/>
              <a:t>Popcatapetl &amp; Colima (Mexico)</a:t>
            </a:r>
          </a:p>
          <a:p>
            <a:pPr marL="609600" indent="-609600">
              <a:buFontTx/>
              <a:buAutoNum type="alphaLcPeriod"/>
            </a:pPr>
            <a:r>
              <a:rPr lang="en-US" sz="2400"/>
              <a:t>Mt. Fuji (Japan)</a:t>
            </a:r>
          </a:p>
          <a:p>
            <a:pPr marL="609600" indent="-609600">
              <a:buFontTx/>
              <a:buAutoNum type="alphaLcPeriod"/>
            </a:pPr>
            <a:r>
              <a:rPr lang="en-US" sz="2400"/>
              <a:t>Etc.</a:t>
            </a:r>
          </a:p>
          <a:p>
            <a:pPr marL="609600" indent="-609600">
              <a:buFontTx/>
              <a:buAutoNum type="alphaLcPeriod"/>
            </a:pPr>
            <a:endParaRPr lang="en-US" sz="2400"/>
          </a:p>
          <a:p>
            <a:pPr marL="609600" indent="-609600">
              <a:buFontTx/>
              <a:buAutoNum type="alphaLcPeriod"/>
            </a:pPr>
            <a:endParaRPr lang="en-US" sz="2400"/>
          </a:p>
          <a:p>
            <a:pPr marL="609600" indent="-609600">
              <a:buFontTx/>
              <a:buAutoNum type="alphaLcPeriod"/>
            </a:pPr>
            <a:endParaRPr lang="en-US" sz="2400"/>
          </a:p>
          <a:p>
            <a:pPr marL="609600" indent="-609600">
              <a:buFontTx/>
              <a:buAutoNum type="alphaLcPeriod"/>
            </a:pPr>
            <a:endParaRPr lang="en-US"/>
          </a:p>
          <a:p>
            <a:pPr marL="609600" indent="-609600">
              <a:buFontTx/>
              <a:buAutoNum type="alphaLcPeriod"/>
            </a:pPr>
            <a:endParaRPr lang="en-US"/>
          </a:p>
        </p:txBody>
      </p:sp>
      <p:sp>
        <p:nvSpPr>
          <p:cNvPr id="8194" name="Rectangle 2"/>
          <p:cNvSpPr>
            <a:spLocks noGrp="1" noChangeArrowheads="1"/>
          </p:cNvSpPr>
          <p:nvPr>
            <p:ph type="title"/>
          </p:nvPr>
        </p:nvSpPr>
        <p:spPr/>
        <p:txBody>
          <a:bodyPr/>
          <a:lstStyle/>
          <a:p>
            <a:endParaRPr lang="en-US"/>
          </a:p>
        </p:txBody>
      </p:sp>
      <p:pic>
        <p:nvPicPr>
          <p:cNvPr id="8197" name="Picture 5" descr="ANd9GcRRFbXt3a5t7Srq1HKg-rZ2NQpDGyyIB97LUIb4mgjpWSZd6bog-zQ0Q2BsgA"/>
          <p:cNvPicPr>
            <a:picLocks noChangeAspect="1" noChangeArrowheads="1"/>
          </p:cNvPicPr>
          <p:nvPr/>
        </p:nvPicPr>
        <p:blipFill>
          <a:blip r:embed="rId2" cstate="print"/>
          <a:srcRect/>
          <a:stretch>
            <a:fillRect/>
          </a:stretch>
        </p:blipFill>
        <p:spPr bwMode="auto">
          <a:xfrm>
            <a:off x="5334000" y="4267200"/>
            <a:ext cx="3810000" cy="25908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pPr marL="609600" indent="-609600"/>
            <a:r>
              <a:rPr lang="en-US" sz="2000"/>
              <a:t>A destructive plate boundary is sometimes called a convergent or tensional plate margin. This occurs when oceanic and continental plates move together. The oceanic plate is forced under the lighter continental plate ( A section of the crust that makes up the Earth’s landmasses) . Friction causes melting of the oceanic plate and may trigger earthquakes. Magma rises up through cracks and erupts onto the surface.</a:t>
            </a:r>
            <a:r>
              <a:rPr lang="en-US" sz="2800"/>
              <a:t> </a:t>
            </a:r>
          </a:p>
          <a:p>
            <a:pPr marL="609600" indent="-609600"/>
            <a:r>
              <a:rPr lang="en-US" sz="2000"/>
              <a:t>E.g:</a:t>
            </a:r>
          </a:p>
          <a:p>
            <a:pPr marL="609600" indent="-609600">
              <a:buFontTx/>
              <a:buAutoNum type="alphaLcPeriod"/>
            </a:pPr>
            <a:r>
              <a:rPr lang="en-US" sz="2000"/>
              <a:t>Mt St. Helens,USA and Soufriere, Montserrat(Carribean) </a:t>
            </a:r>
          </a:p>
          <a:p>
            <a:pPr marL="609600" indent="-609600">
              <a:buFontTx/>
              <a:buAutoNum type="alphaLcPeriod"/>
            </a:pPr>
            <a:r>
              <a:rPr lang="en-US" sz="2000"/>
              <a:t> Nazca plate is forced under the South American Plate. </a:t>
            </a:r>
          </a:p>
          <a:p>
            <a:pPr marL="609600" indent="-609600"/>
            <a:endParaRPr lang="en-US" sz="2000"/>
          </a:p>
        </p:txBody>
      </p:sp>
      <p:sp>
        <p:nvSpPr>
          <p:cNvPr id="9218" name="Rectangle 2"/>
          <p:cNvSpPr>
            <a:spLocks noGrp="1" noChangeArrowheads="1"/>
          </p:cNvSpPr>
          <p:nvPr>
            <p:ph type="title"/>
          </p:nvPr>
        </p:nvSpPr>
        <p:spPr/>
        <p:txBody>
          <a:bodyPr/>
          <a:lstStyle/>
          <a:p>
            <a:r>
              <a:rPr lang="en-US" sz="3600"/>
              <a:t>Destructive plate boundary</a:t>
            </a:r>
          </a:p>
        </p:txBody>
      </p:sp>
      <p:pic>
        <p:nvPicPr>
          <p:cNvPr id="9225" name="Picture 9" descr="ANd9GcTkqnrPFxmBpBNPDTOzDDvj1gxzoeQd2MkHCjicMPXGR5sa9-XWrw"/>
          <p:cNvPicPr>
            <a:picLocks noChangeAspect="1" noChangeArrowheads="1"/>
          </p:cNvPicPr>
          <p:nvPr/>
        </p:nvPicPr>
        <p:blipFill>
          <a:blip r:embed="rId2" cstate="print"/>
          <a:srcRect/>
          <a:stretch>
            <a:fillRect/>
          </a:stretch>
        </p:blipFill>
        <p:spPr bwMode="auto">
          <a:xfrm>
            <a:off x="762000" y="4972050"/>
            <a:ext cx="7010400" cy="188595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p:txBody>
          <a:bodyPr/>
          <a:lstStyle/>
          <a:p>
            <a:pPr marL="609600" indent="-609600">
              <a:lnSpc>
                <a:spcPct val="90000"/>
              </a:lnSpc>
            </a:pPr>
            <a:r>
              <a:rPr lang="en-US" sz="2400"/>
              <a:t>A constructive plate boundary, sometimes called a divergent plate margin, occurs when plates move apart. Volcanoes are formed as magma wells up to fill the gap, and eventually new crust is formed.</a:t>
            </a:r>
          </a:p>
          <a:p>
            <a:pPr marL="609600" indent="-609600">
              <a:lnSpc>
                <a:spcPct val="90000"/>
              </a:lnSpc>
            </a:pPr>
            <a:r>
              <a:rPr lang="en-US" sz="2400"/>
              <a:t>Example:</a:t>
            </a:r>
          </a:p>
          <a:p>
            <a:pPr marL="609600" indent="-609600">
              <a:lnSpc>
                <a:spcPct val="90000"/>
              </a:lnSpc>
              <a:buFontTx/>
              <a:buAutoNum type="alphaLcPeriod"/>
            </a:pPr>
            <a:r>
              <a:rPr lang="en-US" sz="2400"/>
              <a:t>the mid-Atlantic Ridge.</a:t>
            </a:r>
          </a:p>
          <a:p>
            <a:pPr marL="609600" indent="-609600">
              <a:lnSpc>
                <a:spcPct val="90000"/>
              </a:lnSpc>
              <a:buFontTx/>
              <a:buAutoNum type="alphaLcPeriod"/>
            </a:pPr>
            <a:r>
              <a:rPr lang="en-US" sz="2400"/>
              <a:t>Eldfell volcano, Heimaey (Iceland)</a:t>
            </a:r>
          </a:p>
        </p:txBody>
      </p:sp>
      <p:sp>
        <p:nvSpPr>
          <p:cNvPr id="10242" name="Rectangle 2"/>
          <p:cNvSpPr>
            <a:spLocks noGrp="1" noChangeArrowheads="1"/>
          </p:cNvSpPr>
          <p:nvPr>
            <p:ph type="title"/>
          </p:nvPr>
        </p:nvSpPr>
        <p:spPr/>
        <p:txBody>
          <a:bodyPr/>
          <a:lstStyle/>
          <a:p>
            <a:r>
              <a:rPr lang="en-US" sz="3600"/>
              <a:t>Constructive plate boundary</a:t>
            </a:r>
          </a:p>
        </p:txBody>
      </p:sp>
      <p:pic>
        <p:nvPicPr>
          <p:cNvPr id="10245" name="Picture 5" descr="ANd9GcTQy6nz6aPGYtA_S2BjOlxy6ivTj2mLbkBMap7qVJzoRLvm8gIM"/>
          <p:cNvPicPr>
            <a:picLocks noChangeAspect="1" noChangeArrowheads="1"/>
          </p:cNvPicPr>
          <p:nvPr/>
        </p:nvPicPr>
        <p:blipFill>
          <a:blip r:embed="rId2" cstate="print"/>
          <a:srcRect/>
          <a:stretch>
            <a:fillRect/>
          </a:stretch>
        </p:blipFill>
        <p:spPr bwMode="auto">
          <a:xfrm>
            <a:off x="4572000" y="4267200"/>
            <a:ext cx="4572000" cy="2590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2333</TotalTime>
  <Words>1538</Words>
  <Application>Microsoft Office PowerPoint</Application>
  <PresentationFormat>On-screen Show (4:3)</PresentationFormat>
  <Paragraphs>172</Paragraphs>
  <Slides>33</Slides>
  <Notes>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Paper</vt:lpstr>
      <vt:lpstr>Geography</vt:lpstr>
      <vt:lpstr>Plate tectonics</vt:lpstr>
      <vt:lpstr>Slide 3</vt:lpstr>
      <vt:lpstr>Slide 4</vt:lpstr>
      <vt:lpstr>Slide 5</vt:lpstr>
      <vt:lpstr>Slide 6</vt:lpstr>
      <vt:lpstr>Slide 7</vt:lpstr>
      <vt:lpstr>Destructive plate boundary</vt:lpstr>
      <vt:lpstr>Constructive plate boundary</vt:lpstr>
      <vt:lpstr>Slide 10</vt:lpstr>
      <vt:lpstr>Earthquake</vt:lpstr>
      <vt:lpstr>Slide 12</vt:lpstr>
      <vt:lpstr>Slide 13</vt:lpstr>
      <vt:lpstr>Slide 14</vt:lpstr>
      <vt:lpstr>Slide 15</vt:lpstr>
      <vt:lpstr>Slide 16</vt:lpstr>
      <vt:lpstr>Volcano</vt:lpstr>
      <vt:lpstr>Type of volcano</vt:lpstr>
      <vt:lpstr>Type of volcano</vt:lpstr>
      <vt:lpstr>Slide 20</vt:lpstr>
      <vt:lpstr>Volcaoneos</vt:lpstr>
      <vt:lpstr>Volcanoes</vt:lpstr>
      <vt:lpstr>Volcanoes</vt:lpstr>
      <vt:lpstr>Volcanoes</vt:lpstr>
      <vt:lpstr>Earthquakes</vt:lpstr>
      <vt:lpstr>Slide 26</vt:lpstr>
      <vt:lpstr>Earthquake Damage</vt:lpstr>
      <vt:lpstr>Dealing with earthquake</vt:lpstr>
      <vt:lpstr>Earthquakes</vt:lpstr>
      <vt:lpstr>Earthquakes</vt:lpstr>
      <vt:lpstr>Earthquake</vt:lpstr>
      <vt:lpstr>Earthquake</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Geography</dc:title>
  <dc:creator>User</dc:creator>
  <cp:lastModifiedBy>User</cp:lastModifiedBy>
  <cp:revision>43</cp:revision>
  <dcterms:created xsi:type="dcterms:W3CDTF">2013-08-25T02:35:33Z</dcterms:created>
  <dcterms:modified xsi:type="dcterms:W3CDTF">2013-08-28T13:50:41Z</dcterms:modified>
</cp:coreProperties>
</file>